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handoutMasterIdLst>
    <p:handoutMasterId r:id="rId45"/>
  </p:handoutMasterIdLst>
  <p:sldIdLst>
    <p:sldId id="256" r:id="rId4"/>
    <p:sldId id="257" r:id="rId6"/>
    <p:sldId id="258" r:id="rId7"/>
    <p:sldId id="259" r:id="rId8"/>
    <p:sldId id="316" r:id="rId9"/>
    <p:sldId id="317" r:id="rId10"/>
    <p:sldId id="264" r:id="rId11"/>
    <p:sldId id="265" r:id="rId12"/>
    <p:sldId id="266" r:id="rId13"/>
    <p:sldId id="291" r:id="rId14"/>
    <p:sldId id="285" r:id="rId15"/>
    <p:sldId id="286" r:id="rId16"/>
    <p:sldId id="287" r:id="rId17"/>
    <p:sldId id="288" r:id="rId18"/>
    <p:sldId id="289" r:id="rId19"/>
    <p:sldId id="290" r:id="rId20"/>
    <p:sldId id="269" r:id="rId21"/>
    <p:sldId id="270" r:id="rId22"/>
    <p:sldId id="293" r:id="rId23"/>
    <p:sldId id="294" r:id="rId24"/>
    <p:sldId id="272" r:id="rId25"/>
    <p:sldId id="273" r:id="rId26"/>
    <p:sldId id="274" r:id="rId27"/>
    <p:sldId id="275" r:id="rId28"/>
    <p:sldId id="292" r:id="rId29"/>
    <p:sldId id="318" r:id="rId30"/>
    <p:sldId id="319" r:id="rId31"/>
    <p:sldId id="276" r:id="rId32"/>
    <p:sldId id="277" r:id="rId33"/>
    <p:sldId id="296" r:id="rId34"/>
    <p:sldId id="278" r:id="rId35"/>
    <p:sldId id="279" r:id="rId36"/>
    <p:sldId id="302" r:id="rId37"/>
    <p:sldId id="315" r:id="rId38"/>
    <p:sldId id="300" r:id="rId39"/>
    <p:sldId id="303" r:id="rId40"/>
    <p:sldId id="304" r:id="rId41"/>
    <p:sldId id="313" r:id="rId42"/>
    <p:sldId id="314" r:id="rId43"/>
    <p:sldId id="281" r:id="rId44"/>
  </p:sldIdLst>
  <p:sldSz cx="15239365" cy="8572500"/>
  <p:notesSz cx="8572500" cy="1523936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43438" cy="12743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87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069708" y="0"/>
            <a:ext cx="4643438" cy="12743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87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24123581"/>
            <a:ext cx="4643438" cy="1274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7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069708" y="24123581"/>
            <a:ext cx="4643438" cy="1274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7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tags" Target="../tags/tag46.xml"/><Relationship Id="rId3" Type="http://schemas.openxmlformats.org/officeDocument/2006/relationships/image" Target="../media/image39.png"/><Relationship Id="rId2" Type="http://schemas.openxmlformats.org/officeDocument/2006/relationships/tags" Target="../tags/tag45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tags" Target="../tags/tag48.xml"/><Relationship Id="rId3" Type="http://schemas.openxmlformats.org/officeDocument/2006/relationships/image" Target="../media/image39.png"/><Relationship Id="rId2" Type="http://schemas.openxmlformats.org/officeDocument/2006/relationships/tags" Target="../tags/tag47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tags" Target="../tags/tag50.xml"/><Relationship Id="rId3" Type="http://schemas.openxmlformats.org/officeDocument/2006/relationships/image" Target="../media/image39.png"/><Relationship Id="rId2" Type="http://schemas.openxmlformats.org/officeDocument/2006/relationships/tags" Target="../tags/tag49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tags" Target="../tags/tag52.xml"/><Relationship Id="rId3" Type="http://schemas.openxmlformats.org/officeDocument/2006/relationships/image" Target="../media/image39.png"/><Relationship Id="rId2" Type="http://schemas.openxmlformats.org/officeDocument/2006/relationships/tags" Target="../tags/tag51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tags" Target="../tags/tag54.xml"/><Relationship Id="rId3" Type="http://schemas.openxmlformats.org/officeDocument/2006/relationships/image" Target="../media/image39.png"/><Relationship Id="rId2" Type="http://schemas.openxmlformats.org/officeDocument/2006/relationships/tags" Target="../tags/tag53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tags" Target="../tags/tag58.xml"/><Relationship Id="rId7" Type="http://schemas.openxmlformats.org/officeDocument/2006/relationships/image" Target="../media/image47.png"/><Relationship Id="rId6" Type="http://schemas.openxmlformats.org/officeDocument/2006/relationships/tags" Target="../tags/tag57.xml"/><Relationship Id="rId5" Type="http://schemas.openxmlformats.org/officeDocument/2006/relationships/image" Target="../media/image46.png"/><Relationship Id="rId4" Type="http://schemas.openxmlformats.org/officeDocument/2006/relationships/tags" Target="../tags/tag56.xml"/><Relationship Id="rId3" Type="http://schemas.openxmlformats.org/officeDocument/2006/relationships/image" Target="../media/image45.png"/><Relationship Id="rId2" Type="http://schemas.openxmlformats.org/officeDocument/2006/relationships/tags" Target="../tags/tag55.xml"/><Relationship Id="rId17" Type="http://schemas.openxmlformats.org/officeDocument/2006/relationships/notesSlide" Target="../notesSlides/notesSlide16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51.png"/><Relationship Id="rId14" Type="http://schemas.openxmlformats.org/officeDocument/2006/relationships/tags" Target="../tags/tag61.xml"/><Relationship Id="rId13" Type="http://schemas.openxmlformats.org/officeDocument/2006/relationships/image" Target="../media/image50.png"/><Relationship Id="rId12" Type="http://schemas.openxmlformats.org/officeDocument/2006/relationships/tags" Target="../tags/tag60.xml"/><Relationship Id="rId11" Type="http://schemas.openxmlformats.org/officeDocument/2006/relationships/image" Target="../media/image49.png"/><Relationship Id="rId10" Type="http://schemas.openxmlformats.org/officeDocument/2006/relationships/tags" Target="../tags/tag59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png"/><Relationship Id="rId7" Type="http://schemas.openxmlformats.org/officeDocument/2006/relationships/image" Target="../media/image59.png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png"/><Relationship Id="rId8" Type="http://schemas.openxmlformats.org/officeDocument/2006/relationships/tags" Target="../tags/tag67.xml"/><Relationship Id="rId7" Type="http://schemas.openxmlformats.org/officeDocument/2006/relationships/image" Target="../media/image64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6" Type="http://schemas.openxmlformats.org/officeDocument/2006/relationships/notesSlide" Target="../notesSlides/notesSlide20.x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68.png"/><Relationship Id="rId23" Type="http://schemas.openxmlformats.org/officeDocument/2006/relationships/tags" Target="../tags/tag78.xml"/><Relationship Id="rId22" Type="http://schemas.openxmlformats.org/officeDocument/2006/relationships/tags" Target="../tags/tag77.xml"/><Relationship Id="rId21" Type="http://schemas.openxmlformats.org/officeDocument/2006/relationships/tags" Target="../tags/tag76.xml"/><Relationship Id="rId20" Type="http://schemas.openxmlformats.org/officeDocument/2006/relationships/tags" Target="../tags/tag75.xml"/><Relationship Id="rId2" Type="http://schemas.openxmlformats.org/officeDocument/2006/relationships/image" Target="../media/image63.png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image" Target="../media/image6.png"/><Relationship Id="rId13" Type="http://schemas.openxmlformats.org/officeDocument/2006/relationships/image" Target="../media/image67.png"/><Relationship Id="rId12" Type="http://schemas.openxmlformats.org/officeDocument/2006/relationships/tags" Target="../tags/tag69.xml"/><Relationship Id="rId11" Type="http://schemas.openxmlformats.org/officeDocument/2006/relationships/image" Target="../media/image66.png"/><Relationship Id="rId10" Type="http://schemas.openxmlformats.org/officeDocument/2006/relationships/tags" Target="../tags/tag68.xml"/><Relationship Id="rId1" Type="http://schemas.openxmlformats.org/officeDocument/2006/relationships/tags" Target="../tags/tag6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4" Type="http://schemas.openxmlformats.org/officeDocument/2006/relationships/notesSlide" Target="../notesSlides/notesSlide22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91.png"/><Relationship Id="rId21" Type="http://schemas.openxmlformats.org/officeDocument/2006/relationships/image" Target="../media/image90.png"/><Relationship Id="rId20" Type="http://schemas.openxmlformats.org/officeDocument/2006/relationships/image" Target="../media/image89.png"/><Relationship Id="rId2" Type="http://schemas.openxmlformats.org/officeDocument/2006/relationships/image" Target="../media/image71.png"/><Relationship Id="rId19" Type="http://schemas.openxmlformats.org/officeDocument/2006/relationships/image" Target="../media/image88.png"/><Relationship Id="rId18" Type="http://schemas.openxmlformats.org/officeDocument/2006/relationships/image" Target="../media/image87.png"/><Relationship Id="rId17" Type="http://schemas.openxmlformats.org/officeDocument/2006/relationships/image" Target="../media/image86.png"/><Relationship Id="rId16" Type="http://schemas.openxmlformats.org/officeDocument/2006/relationships/image" Target="../media/image85.png"/><Relationship Id="rId15" Type="http://schemas.openxmlformats.org/officeDocument/2006/relationships/image" Target="../media/image84.png"/><Relationship Id="rId14" Type="http://schemas.openxmlformats.org/officeDocument/2006/relationships/image" Target="../media/image83.png"/><Relationship Id="rId13" Type="http://schemas.openxmlformats.org/officeDocument/2006/relationships/image" Target="../media/image82.png"/><Relationship Id="rId12" Type="http://schemas.openxmlformats.org/officeDocument/2006/relationships/image" Target="../media/image81.png"/><Relationship Id="rId11" Type="http://schemas.openxmlformats.org/officeDocument/2006/relationships/image" Target="../media/image80.png"/><Relationship Id="rId10" Type="http://schemas.openxmlformats.org/officeDocument/2006/relationships/image" Target="../media/image79.png"/><Relationship Id="rId1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.png"/><Relationship Id="rId7" Type="http://schemas.openxmlformats.org/officeDocument/2006/relationships/image" Target="../media/image99.png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0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image" Target="../media/image102.png"/><Relationship Id="rId4" Type="http://schemas.openxmlformats.org/officeDocument/2006/relationships/tags" Target="../tags/tag80.xml"/><Relationship Id="rId3" Type="http://schemas.openxmlformats.org/officeDocument/2006/relationships/image" Target="../media/image101.png"/><Relationship Id="rId2" Type="http://schemas.openxmlformats.org/officeDocument/2006/relationships/tags" Target="../tags/tag79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jpeg"/><Relationship Id="rId8" Type="http://schemas.openxmlformats.org/officeDocument/2006/relationships/image" Target="../media/image108.jpeg"/><Relationship Id="rId7" Type="http://schemas.openxmlformats.org/officeDocument/2006/relationships/image" Target="../media/image107.jpeg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Relationship Id="rId3" Type="http://schemas.openxmlformats.org/officeDocument/2006/relationships/image" Target="../media/image103.jpeg"/><Relationship Id="rId2" Type="http://schemas.openxmlformats.org/officeDocument/2006/relationships/tags" Target="../tags/tag83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11.wmf"/><Relationship Id="rId11" Type="http://schemas.openxmlformats.org/officeDocument/2006/relationships/oleObject" Target="../embeddings/oleObject1.bin"/><Relationship Id="rId10" Type="http://schemas.openxmlformats.org/officeDocument/2006/relationships/image" Target="../media/image110.jpe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5.png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3" Type="http://schemas.openxmlformats.org/officeDocument/2006/relationships/image" Target="../media/image6.png"/><Relationship Id="rId2" Type="http://schemas.openxmlformats.org/officeDocument/2006/relationships/tags" Target="../tags/tag84.xml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1.png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7.png"/><Relationship Id="rId7" Type="http://schemas.openxmlformats.org/officeDocument/2006/relationships/image" Target="../media/image126.png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3" Type="http://schemas.openxmlformats.org/officeDocument/2006/relationships/image" Target="../media/image122.png"/><Relationship Id="rId2" Type="http://schemas.openxmlformats.org/officeDocument/2006/relationships/image" Target="../media/image93.png"/><Relationship Id="rId10" Type="http://schemas.openxmlformats.org/officeDocument/2006/relationships/notesSlide" Target="../notesSlides/notesSlide28.xml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3" Type="http://schemas.openxmlformats.org/officeDocument/2006/relationships/image" Target="../media/image6.png"/><Relationship Id="rId2" Type="http://schemas.openxmlformats.org/officeDocument/2006/relationships/image" Target="../media/image129.png"/><Relationship Id="rId1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png"/><Relationship Id="rId8" Type="http://schemas.openxmlformats.org/officeDocument/2006/relationships/tags" Target="../tags/tag89.xml"/><Relationship Id="rId7" Type="http://schemas.openxmlformats.org/officeDocument/2006/relationships/image" Target="../media/image134.png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image" Target="../media/image93.png"/><Relationship Id="rId3" Type="http://schemas.openxmlformats.org/officeDocument/2006/relationships/tags" Target="../tags/tag86.xml"/><Relationship Id="rId21" Type="http://schemas.openxmlformats.org/officeDocument/2006/relationships/notesSlide" Target="../notesSlides/notesSlide31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image" Target="../media/image137.png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image" Target="../media/image136.png"/><Relationship Id="rId10" Type="http://schemas.openxmlformats.org/officeDocument/2006/relationships/tags" Target="../tags/tag90.xml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2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5.png"/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3" Type="http://schemas.openxmlformats.org/officeDocument/2006/relationships/image" Target="../media/image146.png"/><Relationship Id="rId2" Type="http://schemas.openxmlformats.org/officeDocument/2006/relationships/image" Target="../media/image39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9.png"/><Relationship Id="rId4" Type="http://schemas.openxmlformats.org/officeDocument/2006/relationships/image" Target="../media/image145.png"/><Relationship Id="rId3" Type="http://schemas.openxmlformats.org/officeDocument/2006/relationships/image" Target="../media/image143.png"/><Relationship Id="rId2" Type="http://schemas.openxmlformats.org/officeDocument/2006/relationships/image" Target="../media/image6.png"/><Relationship Id="rId1" Type="http://schemas.openxmlformats.org/officeDocument/2006/relationships/image" Target="../media/image144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3" Type="http://schemas.openxmlformats.org/officeDocument/2006/relationships/image" Target="../media/image150.png"/><Relationship Id="rId2" Type="http://schemas.openxmlformats.org/officeDocument/2006/relationships/image" Target="../media/image39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6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25.png"/><Relationship Id="rId7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8" Type="http://schemas.openxmlformats.org/officeDocument/2006/relationships/notesSlide" Target="../notesSlides/notesSlide6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18.xml"/><Relationship Id="rId25" Type="http://schemas.openxmlformats.org/officeDocument/2006/relationships/tags" Target="../tags/tag17.xml"/><Relationship Id="rId24" Type="http://schemas.openxmlformats.org/officeDocument/2006/relationships/tags" Target="../tags/tag16.xml"/><Relationship Id="rId23" Type="http://schemas.openxmlformats.org/officeDocument/2006/relationships/image" Target="../media/image6.png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image" Target="../media/image23.png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image" Target="../media/image29.png"/><Relationship Id="rId15" Type="http://schemas.openxmlformats.org/officeDocument/2006/relationships/tags" Target="../tags/tag9.xml"/><Relationship Id="rId14" Type="http://schemas.openxmlformats.org/officeDocument/2006/relationships/image" Target="../media/image28.png"/><Relationship Id="rId13" Type="http://schemas.openxmlformats.org/officeDocument/2006/relationships/tags" Target="../tags/tag8.xml"/><Relationship Id="rId12" Type="http://schemas.openxmlformats.org/officeDocument/2006/relationships/image" Target="../media/image27.png"/><Relationship Id="rId11" Type="http://schemas.openxmlformats.org/officeDocument/2006/relationships/tags" Target="../tags/tag7.xml"/><Relationship Id="rId10" Type="http://schemas.openxmlformats.org/officeDocument/2006/relationships/image" Target="../media/image26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../media/image33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32.png"/><Relationship Id="rId3" Type="http://schemas.openxmlformats.org/officeDocument/2006/relationships/tags" Target="../tags/tag20.xml"/><Relationship Id="rId29" Type="http://schemas.openxmlformats.org/officeDocument/2006/relationships/notesSlide" Target="../notesSlides/notesSlide8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37.xml"/><Relationship Id="rId26" Type="http://schemas.openxmlformats.org/officeDocument/2006/relationships/tags" Target="../tags/tag36.xml"/><Relationship Id="rId25" Type="http://schemas.openxmlformats.org/officeDocument/2006/relationships/tags" Target="../tags/tag35.xml"/><Relationship Id="rId24" Type="http://schemas.openxmlformats.org/officeDocument/2006/relationships/tags" Target="../tags/tag34.xml"/><Relationship Id="rId23" Type="http://schemas.openxmlformats.org/officeDocument/2006/relationships/image" Target="../media/image37.png"/><Relationship Id="rId22" Type="http://schemas.openxmlformats.org/officeDocument/2006/relationships/tags" Target="../tags/tag33.xml"/><Relationship Id="rId21" Type="http://schemas.openxmlformats.org/officeDocument/2006/relationships/image" Target="../media/image36.png"/><Relationship Id="rId20" Type="http://schemas.openxmlformats.org/officeDocument/2006/relationships/tags" Target="../tags/tag32.xml"/><Relationship Id="rId2" Type="http://schemas.openxmlformats.org/officeDocument/2006/relationships/image" Target="../media/image31.png"/><Relationship Id="rId19" Type="http://schemas.openxmlformats.org/officeDocument/2006/relationships/image" Target="../media/image35.png"/><Relationship Id="rId18" Type="http://schemas.openxmlformats.org/officeDocument/2006/relationships/tags" Target="../tags/tag31.xml"/><Relationship Id="rId17" Type="http://schemas.openxmlformats.org/officeDocument/2006/relationships/image" Target="../media/image34.png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image" Target="../media/image6.png"/><Relationship Id="rId10" Type="http://schemas.openxmlformats.org/officeDocument/2006/relationships/tags" Target="../tags/tag25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15259050" cy="8591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9525"/>
            <a:ext cx="15259050" cy="85915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624323" y="552450"/>
            <a:ext cx="3553093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2026年01月</a:t>
            </a:r>
            <a:endParaRPr lang="en-US" sz="3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075" y="2919095"/>
            <a:ext cx="14457589" cy="15716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25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自成长模型</a:t>
            </a:r>
            <a:endParaRPr lang="en-US" sz="8250" dirty="0"/>
          </a:p>
        </p:txBody>
      </p:sp>
      <p:sp>
        <p:nvSpPr>
          <p:cNvPr id="6" name="Text 2"/>
          <p:cNvSpPr txBox="1"/>
          <p:nvPr/>
        </p:nvSpPr>
        <p:spPr>
          <a:xfrm>
            <a:off x="552448" y="7848600"/>
            <a:ext cx="1627954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创始人：盛伟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7034530" y="5636260"/>
            <a:ext cx="6196330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可解释的自成长大模型</a:t>
            </a:r>
            <a:r>
              <a:rPr 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是通向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AGI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的唯一路径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728236" y="1061388"/>
            <a:ext cx="13809881" cy="6904544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22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2683557" y="586602"/>
            <a:ext cx="9899238" cy="984209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>
              <a:lnSpc>
                <a:spcPct val="120000"/>
              </a:lnSpc>
            </a:pPr>
            <a:endParaRPr lang="zh-CN" altLang="en-US" sz="22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683161" y="585808"/>
            <a:ext cx="9900031" cy="985003"/>
          </a:xfrm>
          <a:prstGeom prst="rect">
            <a:avLst/>
          </a:prstGeom>
        </p:spPr>
        <p:txBody>
          <a:bodyPr vert="horz" lIns="114295" tIns="57147" rIns="114295" bIns="57147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200" spc="26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自成长模型是什么？</a:t>
            </a:r>
            <a:endParaRPr lang="en-US" sz="4200" spc="260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1300108" y="2217563"/>
            <a:ext cx="12639148" cy="4606391"/>
          </a:xfrm>
          <a:prstGeom prst="rect">
            <a:avLst/>
          </a:prstGeom>
          <a:noFill/>
        </p:spPr>
        <p:txBody>
          <a:bodyPr vert="horz" lIns="112495" tIns="58497" rIns="112495" bIns="58497" rtlCol="0" anchor="ctr">
            <a:normAutofit/>
          </a:bodyPr>
          <a:lstStyle>
            <a:lvl1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ea"/>
              <a:buNone/>
            </a:pPr>
            <a:r>
              <a:rPr lang="en-US" sz="22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核心特点：</a:t>
            </a:r>
            <a:r>
              <a:rPr lang="en-US" sz="2200" b="1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参数可解释</a:t>
            </a:r>
            <a:endParaRPr lang="en-US" sz="2200" spc="1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736600" lvl="1" indent="-355600" algn="l" fontAlgn="ctr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en-US"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自成长模型是一个</a:t>
            </a:r>
            <a:r>
              <a:rPr lang="en-US" sz="2000" b="1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"脑子清楚"的AI</a:t>
            </a:r>
            <a:r>
              <a:rPr lang="en-US"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，可以由小到大，能够在生产环境里持续自主学习和进化的模型。</a:t>
            </a:r>
            <a:endParaRPr lang="en-US" sz="2000" spc="1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736600" lvl="1" indent="-355600" algn="l" fontAlgn="ctr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en-US"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传统AI就像一个"黑盒大脑"，我们无法知道它是如何思考的。
自成长模型中结构化的参数有明确含义，就像人脑中每个神经元都有具体功能。</a:t>
            </a:r>
            <a:endParaRPr lang="en-US" sz="2000" spc="1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736600" lvl="1" indent="-355600" algn="l" fontAlgn="ctr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en-US" sz="2000" b="1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理解就是结构</a:t>
            </a:r>
            <a:r>
              <a:rPr lang="en-US" sz="20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，符号化的理解结构就是可以解释的结构</a:t>
            </a:r>
            <a:endParaRPr lang="en-US" sz="2000" spc="12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515122" y="3373476"/>
            <a:ext cx="413527" cy="1825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>
              <a:lnSpc>
                <a:spcPct val="120000"/>
              </a:lnSpc>
            </a:pPr>
            <a:endParaRPr lang="zh-CN" altLang="en-US" sz="22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14316272" y="3373476"/>
            <a:ext cx="413527" cy="1825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>
              <a:lnSpc>
                <a:spcPct val="120000"/>
              </a:lnSpc>
            </a:pPr>
            <a:endParaRPr lang="zh-CN" altLang="en-US" sz="22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0960" y="608595"/>
            <a:ext cx="4185572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因为可解释，所以经济</a:t>
            </a:r>
            <a:endParaRPr lang="en-US" sz="2700" dirty="0"/>
          </a:p>
        </p:txBody>
      </p:sp>
      <p:sp>
        <p:nvSpPr>
          <p:cNvPr id="5" name="Text 2"/>
          <p:cNvSpPr txBox="1"/>
          <p:nvPr/>
        </p:nvSpPr>
        <p:spPr>
          <a:xfrm>
            <a:off x="2789555" y="2316480"/>
            <a:ext cx="8645525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解决</a:t>
            </a:r>
            <a:r>
              <a:rPr lang="zh-CN" alt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大模型</a:t>
            </a: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行业痛点：预</a:t>
            </a: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训练成本高/需大规模数据</a:t>
            </a:r>
            <a:endParaRPr lang="en-US" sz="27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2902640" y="3142891"/>
            <a:ext cx="8257336" cy="2057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自成长模型的解决方案：
</a:t>
            </a:r>
            <a:endParaRPr lang="en-US" sz="1800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推理中训练，无需事先准备大规模数据；
分工分时训练，参数结构化，模块参数解耦，各领域分工分</a:t>
            </a:r>
            <a:r>
              <a:rPr lang="zh-CN" alt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时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训练，成本分摊；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识别理解结果冲突，精确调参，无需全量调参耗费算力；</a:t>
            </a:r>
            <a:endParaRPr lang="en-US" sz="1800" dirty="0"/>
          </a:p>
        </p:txBody>
      </p:sp>
      <p:sp>
        <p:nvSpPr>
          <p:cNvPr id="7" name="Text 4"/>
          <p:cNvSpPr txBox="1"/>
          <p:nvPr/>
        </p:nvSpPr>
        <p:spPr>
          <a:xfrm>
            <a:off x="2902585" y="5511800"/>
            <a:ext cx="6701155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相较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GPT-4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，训练成本降低约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500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倍</a:t>
            </a:r>
            <a:endParaRPr lang="zh-CN" altLang="en-US" sz="18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deepseek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训练成本更低，</a:t>
            </a: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自成长模型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训练成本</a:t>
            </a: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1000万
让原本只有大厂能玩的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大模型</a:t>
            </a: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，变成中小企业也能用的工具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2015" y="2234565"/>
            <a:ext cx="1517015" cy="4305935"/>
          </a:xfrm>
          <a:prstGeom prst="rect">
            <a:avLst/>
          </a:prstGeom>
        </p:spPr>
      </p:pic>
      <p:pic>
        <p:nvPicPr>
          <p:cNvPr id="10" name="图片 9" descr="降低成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4900" y="3758565"/>
            <a:ext cx="1147445" cy="12103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6285" y="678098"/>
            <a:ext cx="38135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因为可解释，所以可靠</a:t>
            </a:r>
            <a:endParaRPr lang="en-US" sz="2700" dirty="0"/>
          </a:p>
        </p:txBody>
      </p:sp>
      <p:sp>
        <p:nvSpPr>
          <p:cNvPr id="4" name="Text 1"/>
          <p:cNvSpPr txBox="1"/>
          <p:nvPr/>
        </p:nvSpPr>
        <p:spPr>
          <a:xfrm>
            <a:off x="8743689" y="763823"/>
            <a:ext cx="3115907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4.自我进化——真正的自成长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91485" y="2297430"/>
            <a:ext cx="10683240" cy="33718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解决</a:t>
            </a:r>
            <a:r>
              <a:rPr lang="zh-CN" alt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大模型</a:t>
            </a: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行业痛点：训练推理过程不透明</a:t>
            </a:r>
            <a:r>
              <a:rPr lang="zh-CN" alt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且幻觉</a:t>
            </a:r>
            <a:r>
              <a:rPr lang="zh-CN" alt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重生</a:t>
            </a:r>
            <a:endParaRPr lang="zh-CN" altLang="en-US" sz="2700" dirty="0">
              <a:solidFill>
                <a:srgbClr val="3D7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2991485" y="3280999"/>
            <a:ext cx="6885730" cy="17145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自成长模型可以做到：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模型的每个决策都能追溯到其内部具体的理解结构；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可追踪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​：当出现错误时，与之相关的参数可以被精准定位和修正；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可溯源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​：能够追溯知识是如何被理解和构建的；</a:t>
            </a:r>
            <a:endParaRPr lang="en-US" sz="1800" dirty="0"/>
          </a:p>
        </p:txBody>
      </p:sp>
      <p:sp>
        <p:nvSpPr>
          <p:cNvPr id="7" name="Text 4"/>
          <p:cNvSpPr txBox="1"/>
          <p:nvPr/>
        </p:nvSpPr>
        <p:spPr>
          <a:xfrm>
            <a:off x="2991485" y="5897798"/>
            <a:ext cx="3913948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满足</a:t>
            </a: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金融、医疗、法律等高合规领域</a:t>
            </a:r>
            <a:endParaRPr lang="en-US" sz="18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6470" y="2297430"/>
            <a:ext cx="1517015" cy="4305935"/>
          </a:xfrm>
          <a:prstGeom prst="rect">
            <a:avLst/>
          </a:prstGeom>
        </p:spPr>
      </p:pic>
      <p:pic>
        <p:nvPicPr>
          <p:cNvPr id="9" name="图片 8" descr="可靠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5995" y="3439795"/>
            <a:ext cx="153797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6319" y="695325"/>
            <a:ext cx="48422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因为可解释，所以能自我进化</a:t>
            </a:r>
            <a:endParaRPr lang="en-US" sz="2700" dirty="0"/>
          </a:p>
        </p:txBody>
      </p:sp>
      <p:sp>
        <p:nvSpPr>
          <p:cNvPr id="4" name="Text 1"/>
          <p:cNvSpPr txBox="1"/>
          <p:nvPr/>
        </p:nvSpPr>
        <p:spPr>
          <a:xfrm>
            <a:off x="8743689" y="763823"/>
            <a:ext cx="3115907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4.自我进化——真正的自成长</a:t>
            </a:r>
            <a:endParaRPr lang="en-US" sz="1800" dirty="0"/>
          </a:p>
        </p:txBody>
      </p:sp>
      <p:sp>
        <p:nvSpPr>
          <p:cNvPr id="6" name="Text 3"/>
          <p:cNvSpPr txBox="1"/>
          <p:nvPr/>
        </p:nvSpPr>
        <p:spPr>
          <a:xfrm>
            <a:off x="3051810" y="2396490"/>
            <a:ext cx="10103485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解决</a:t>
            </a:r>
            <a:r>
              <a:rPr lang="zh-CN" alt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大模型</a:t>
            </a: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行业痛点：增量数据重复训练难、输入token限制</a:t>
            </a:r>
            <a:endParaRPr lang="en-US" sz="2700" dirty="0">
              <a:solidFill>
                <a:srgbClr val="3D7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3051810" y="2957830"/>
            <a:ext cx="11029315" cy="29146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自成长模型进化的完整闭环：
</a:t>
            </a:r>
            <a:endParaRPr lang="en-US" sz="1800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推理中训练，在实际使用过程中进行学习和优化；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​识别知识冲突 ，检测新旧知识矛盾​，锁定与冲突相关的参数理解结构；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​精确调整参数 ， 更新冲突结构​，只对产生冲突的参数结构进行精准更新；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通过以上步骤实现模型的持续自我进化。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模型在企业生产环境中成长，理解结构融合企业业务信息，不需要大量token提供上下文，解除token限制</a:t>
            </a:r>
            <a:endParaRPr lang="en-US" sz="1800" dirty="0"/>
          </a:p>
        </p:txBody>
      </p:sp>
      <p:sp>
        <p:nvSpPr>
          <p:cNvPr id="8" name="Text 5"/>
          <p:cNvSpPr txBox="1"/>
          <p:nvPr/>
        </p:nvSpPr>
        <p:spPr>
          <a:xfrm>
            <a:off x="3052464" y="5919946"/>
            <a:ext cx="6657141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企业不用每年付出成本重新训练，模型深度理解企业业务上下文</a:t>
            </a:r>
            <a:endParaRPr lang="en-US" sz="18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3140" y="2132965"/>
            <a:ext cx="1517015" cy="4305935"/>
          </a:xfrm>
          <a:prstGeom prst="rect">
            <a:avLst/>
          </a:prstGeom>
        </p:spPr>
      </p:pic>
      <p:pic>
        <p:nvPicPr>
          <p:cNvPr id="10" name="图片 9" descr="版本,迭代,层级 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04265" y="3333750"/>
            <a:ext cx="12954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6300" y="592373"/>
            <a:ext cx="44993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因为可解释，所以可标准化</a:t>
            </a:r>
            <a:endParaRPr lang="en-US" sz="2700" dirty="0"/>
          </a:p>
        </p:txBody>
      </p:sp>
      <p:sp>
        <p:nvSpPr>
          <p:cNvPr id="4" name="Text 1"/>
          <p:cNvSpPr txBox="1"/>
          <p:nvPr/>
        </p:nvSpPr>
        <p:spPr>
          <a:xfrm>
            <a:off x="8743689" y="763823"/>
            <a:ext cx="3115907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4.自我进化——真正的自成长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9948844" y="4861359"/>
            <a:ext cx="3018067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2.  可靠 ——AI决策全程透明</a:t>
            </a:r>
            <a:endParaRPr lang="en-US" sz="1800" dirty="0"/>
          </a:p>
        </p:txBody>
      </p:sp>
      <p:sp>
        <p:nvSpPr>
          <p:cNvPr id="6" name="Text 3"/>
          <p:cNvSpPr txBox="1"/>
          <p:nvPr/>
        </p:nvSpPr>
        <p:spPr>
          <a:xfrm>
            <a:off x="3044190" y="2424430"/>
            <a:ext cx="7451725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解决</a:t>
            </a:r>
            <a:r>
              <a:rPr lang="zh-CN" alt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大模型</a:t>
            </a: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行业痛点：重复建设，无法协作</a:t>
            </a:r>
            <a:endParaRPr lang="en-US" sz="2700" dirty="0">
              <a:solidFill>
                <a:srgbClr val="3D7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3044190" y="3489759"/>
            <a:ext cx="6199931" cy="17145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自成长模型的可解释为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建立</a:t>
            </a:r>
            <a:r>
              <a:rPr lang="zh-CN" alt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大模型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产业标准提供了技术基础：
</a:t>
            </a:r>
            <a:endParaRPr lang="en-US" sz="1800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模型参数具有清晰理解结构、明确的分工，耦合度低；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​不同领域或团队可以灵活地、独立地训练不同的知识模块；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​训练完成后，各模块能够协同工作，形成整体智能。</a:t>
            </a:r>
            <a:endParaRPr lang="en-US" sz="1800" dirty="0"/>
          </a:p>
        </p:txBody>
      </p:sp>
      <p:sp>
        <p:nvSpPr>
          <p:cNvPr id="8" name="Text 5"/>
          <p:cNvSpPr txBox="1"/>
          <p:nvPr/>
        </p:nvSpPr>
        <p:spPr>
          <a:xfrm>
            <a:off x="3044190" y="5830053"/>
            <a:ext cx="4599746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在此基础上制定标准，协作分工，生态繁荣</a:t>
            </a:r>
            <a:endParaRPr lang="en-US" sz="18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6300" y="2234565"/>
            <a:ext cx="1517015" cy="4305935"/>
          </a:xfrm>
          <a:prstGeom prst="rect">
            <a:avLst/>
          </a:prstGeom>
        </p:spPr>
      </p:pic>
      <p:pic>
        <p:nvPicPr>
          <p:cNvPr id="10" name="图片 9" descr="标准化建设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0440" y="3644900"/>
            <a:ext cx="1282700" cy="1282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07101" y="695325"/>
            <a:ext cx="44993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因为可解释，所以数据安全</a:t>
            </a:r>
            <a:endParaRPr lang="en-US" sz="2700" dirty="0"/>
          </a:p>
        </p:txBody>
      </p:sp>
      <p:sp>
        <p:nvSpPr>
          <p:cNvPr id="4" name="Text 1"/>
          <p:cNvSpPr txBox="1"/>
          <p:nvPr/>
        </p:nvSpPr>
        <p:spPr>
          <a:xfrm>
            <a:off x="8743689" y="763823"/>
            <a:ext cx="3115907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4.自我进化——真正的自成长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875280" y="2346325"/>
            <a:ext cx="6723380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解决</a:t>
            </a:r>
            <a:r>
              <a:rPr lang="zh-CN" alt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大模型</a:t>
            </a:r>
            <a:r>
              <a:rPr lang="en-US" sz="2700" dirty="0">
                <a:solidFill>
                  <a:srgbClr val="3D7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行业痛点：数据安全风险高</a:t>
            </a:r>
            <a:endParaRPr lang="en-US" sz="2700" dirty="0">
              <a:solidFill>
                <a:srgbClr val="3D7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2875280" y="3256915"/>
            <a:ext cx="10035540" cy="2057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不同领域的知识的理解结构存在不同领域的模块参数中，由该领域的企业独自拥有；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敏感数据物理隔离，因为知道每个参数结构代表什么知识，可以把敏感数据相关的参数独立存储；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支持"数据删除"，可以精确定位并删除相关参数，不影响模型的其他功能</a:t>
            </a:r>
            <a:endParaRPr lang="en-US" sz="1800" dirty="0"/>
          </a:p>
        </p:txBody>
      </p:sp>
      <p:sp>
        <p:nvSpPr>
          <p:cNvPr id="7" name="Text 4"/>
          <p:cNvSpPr txBox="1"/>
          <p:nvPr/>
        </p:nvSpPr>
        <p:spPr>
          <a:xfrm>
            <a:off x="2875271" y="5730115"/>
            <a:ext cx="8900553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天</a:t>
            </a: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然的数据安全能力，为打开医疗、金融、政府数据最敏感的三大领域加持</a:t>
            </a:r>
            <a:endParaRPr lang="en-US" sz="18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7110" y="2132965"/>
            <a:ext cx="1517015" cy="4305935"/>
          </a:xfrm>
          <a:prstGeom prst="rect">
            <a:avLst/>
          </a:prstGeom>
        </p:spPr>
      </p:pic>
      <p:pic>
        <p:nvPicPr>
          <p:cNvPr id="8" name="图片 7" descr="icon-数据安全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7110" y="3462020"/>
            <a:ext cx="1509395" cy="16998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6300" y="592455"/>
            <a:ext cx="34706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可解释是一切的基础</a:t>
            </a:r>
            <a:endParaRPr lang="en-US" sz="2700" dirty="0"/>
          </a:p>
        </p:txBody>
      </p:sp>
      <p:sp>
        <p:nvSpPr>
          <p:cNvPr id="4" name="Text 1"/>
          <p:cNvSpPr txBox="1"/>
          <p:nvPr/>
        </p:nvSpPr>
        <p:spPr>
          <a:xfrm>
            <a:off x="8743689" y="763823"/>
            <a:ext cx="3115907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4.自我进化——真正的自成长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10339547" y="6453116"/>
            <a:ext cx="3018067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2.  可靠 ——AI决策全程透明</a:t>
            </a:r>
            <a:endParaRPr lang="en-US" sz="1800" dirty="0"/>
          </a:p>
        </p:txBody>
      </p:sp>
      <p:pic>
        <p:nvPicPr>
          <p:cNvPr id="7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23942" y="5195834"/>
            <a:ext cx="2068506" cy="1163101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87291" y="3896100"/>
            <a:ext cx="2457617" cy="1163101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699672" y="3896100"/>
            <a:ext cx="2480835" cy="1163101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10315" y="5204671"/>
            <a:ext cx="2079315" cy="1163101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26983" y="5204671"/>
            <a:ext cx="2284102" cy="1163101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28941" y="6504405"/>
            <a:ext cx="11895981" cy="1163101"/>
          </a:xfrm>
          <a:prstGeom prst="rect">
            <a:avLst/>
          </a:prstGeom>
        </p:spPr>
      </p:pic>
      <p:pic>
        <p:nvPicPr>
          <p:cNvPr id="13" name="Image 7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787265" y="1066800"/>
            <a:ext cx="5430520" cy="27489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7975" y="2133600"/>
            <a:ext cx="8591550" cy="4305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133600"/>
            <a:ext cx="6686550" cy="430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90690" y="3771900"/>
            <a:ext cx="12190730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定义下一个AI时代</a:t>
            </a:r>
            <a:r>
              <a:rPr lang="en-US" altLang="zh-CN" sz="48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2B</a:t>
            </a:r>
            <a:r>
              <a:rPr lang="zh-CN" altLang="en-US" sz="48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市场标准</a:t>
            </a:r>
            <a:endParaRPr lang="zh-CN" altLang="en-US" sz="48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9277" y="2943225"/>
            <a:ext cx="114300" cy="14573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0760" y="4949428"/>
            <a:ext cx="114300" cy="1457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0" y="3343275"/>
            <a:ext cx="114300" cy="14573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317" y="4352925"/>
            <a:ext cx="5000055" cy="647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778" y="4352925"/>
            <a:ext cx="4066159" cy="647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69" y="4352925"/>
            <a:ext cx="4445540" cy="647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8276" y="2390775"/>
            <a:ext cx="923925" cy="9239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947" y="6248400"/>
            <a:ext cx="923925" cy="9239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25" y="2495550"/>
            <a:ext cx="923925" cy="923925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7427" y="262362"/>
            <a:ext cx="240764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AI的演进历程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6355453" y="3353118"/>
            <a:ext cx="4547922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特点：数据驱动，暴力计算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问题：成本高昂，黑盒决策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1706132" y="5265948"/>
            <a:ext cx="4949888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特点：规则驱动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问题：无法泛化</a:t>
            </a:r>
            <a:endParaRPr lang="en-US" sz="1800" dirty="0"/>
          </a:p>
        </p:txBody>
      </p:sp>
      <p:sp>
        <p:nvSpPr>
          <p:cNvPr id="14" name="Text 3"/>
          <p:cNvSpPr txBox="1"/>
          <p:nvPr/>
        </p:nvSpPr>
        <p:spPr>
          <a:xfrm>
            <a:off x="11005570" y="5265948"/>
            <a:ext cx="5978588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特点：持续进化，透明可控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优势：低成本、可解释、可组合</a:t>
            </a:r>
            <a:endParaRPr lang="en-US" sz="1800" dirty="0"/>
          </a:p>
        </p:txBody>
      </p:sp>
      <p:pic>
        <p:nvPicPr>
          <p:cNvPr id="15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55" y="262255"/>
            <a:ext cx="6667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2945" y="1981200"/>
            <a:ext cx="4467225" cy="2514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4974" y="4607235"/>
            <a:ext cx="4467225" cy="2514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6319" y="614363"/>
            <a:ext cx="4465049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AI产业链时代的标准制定者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722462" y="2028825"/>
            <a:ext cx="206474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产业趋势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722481" y="2676525"/>
            <a:ext cx="5334795" cy="1371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自成长模型将引领</a:t>
            </a:r>
            <a:r>
              <a:rPr lang="zh-CN" alt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大模型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走向“产业链协作”时代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单一公司无法满足所有场景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模块化、标准化是必然趋势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8002469" y="4992700"/>
            <a:ext cx="27848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曼德勃罗的定位</a:t>
            </a:r>
            <a:endParaRPr lang="en-US" sz="2700" dirty="0"/>
          </a:p>
        </p:txBody>
      </p:sp>
      <p:sp>
        <p:nvSpPr>
          <p:cNvPr id="9" name="Text 4"/>
          <p:cNvSpPr txBox="1"/>
          <p:nvPr/>
        </p:nvSpPr>
        <p:spPr>
          <a:xfrm>
            <a:off x="8002469" y="5864535"/>
            <a:ext cx="4245429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掌握“自成长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”核心技术
制定</a:t>
            </a:r>
            <a:r>
              <a:rPr lang="zh-CN" alt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产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业标准，即产业链核心控制者
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收取标准授权费、运营认证体系</a:t>
            </a:r>
            <a:endParaRPr lang="en-US" sz="1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4765160"/>
            <a:ext cx="1924050" cy="1924050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625" y="2133600"/>
            <a:ext cx="192405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116090" y="3524250"/>
            <a:ext cx="102021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3600" b="1" dirty="0">
                <a:solidFill>
                  <a:srgbClr val="48548D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03</a:t>
            </a:r>
            <a:endParaRPr lang="en-US" sz="3600" b="1" dirty="0">
              <a:solidFill>
                <a:srgbClr val="48548D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3942" y="3267075"/>
            <a:ext cx="10144125" cy="381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3116090" y="2381250"/>
            <a:ext cx="102021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3600" b="1" dirty="0">
                <a:solidFill>
                  <a:srgbClr val="48548D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02</a:t>
            </a:r>
            <a:endParaRPr lang="en-US" sz="3600" b="1" dirty="0">
              <a:solidFill>
                <a:srgbClr val="48548D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3942" y="2124075"/>
            <a:ext cx="10144125" cy="381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13116090" y="1238250"/>
            <a:ext cx="1020210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8548D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01</a:t>
            </a:r>
            <a:endParaRPr 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 3"/>
          <p:cNvSpPr txBox="1"/>
          <p:nvPr/>
        </p:nvSpPr>
        <p:spPr>
          <a:xfrm>
            <a:off x="552446" y="1228725"/>
            <a:ext cx="1220133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  <a:ea typeface="Source Han Sans CN" pitchFamily="34" charset="-122"/>
                <a:cs typeface="+mj-lt"/>
              </a:rPr>
              <a:t>Contents</a:t>
            </a:r>
            <a:endParaRPr lang="en-US" sz="1800" dirty="0">
              <a:latin typeface="+mj-lt"/>
              <a:cs typeface="+mj-lt"/>
            </a:endParaRPr>
          </a:p>
        </p:txBody>
      </p:sp>
      <p:sp>
        <p:nvSpPr>
          <p:cNvPr id="8" name="Text 4"/>
          <p:cNvSpPr txBox="1"/>
          <p:nvPr/>
        </p:nvSpPr>
        <p:spPr>
          <a:xfrm>
            <a:off x="552442" y="552450"/>
            <a:ext cx="1427119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目录</a:t>
            </a:r>
            <a:endParaRPr lang="en-US" sz="3600" dirty="0"/>
          </a:p>
        </p:txBody>
      </p:sp>
      <p:sp>
        <p:nvSpPr>
          <p:cNvPr id="9" name="Text 5"/>
          <p:cNvSpPr txBox="1"/>
          <p:nvPr/>
        </p:nvSpPr>
        <p:spPr>
          <a:xfrm>
            <a:off x="3511717" y="1219200"/>
            <a:ext cx="5606143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万亿市场的机会窗口</a:t>
            </a:r>
            <a:endParaRPr lang="en-US" sz="27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Text 6"/>
          <p:cNvSpPr txBox="1"/>
          <p:nvPr/>
        </p:nvSpPr>
        <p:spPr>
          <a:xfrm>
            <a:off x="3543467" y="2381250"/>
            <a:ext cx="5606143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>
              <a:buClrTx/>
              <a:buSzTx/>
              <a:buFontTx/>
              <a:buNone/>
            </a:pPr>
            <a:r>
              <a:rPr lang="zh-CN" alt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大模型</a:t>
            </a:r>
            <a:r>
              <a:rPr 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行业的根本性困境</a:t>
            </a:r>
            <a:endParaRPr lang="en-US" sz="2700" b="1" dirty="0">
              <a:solidFill>
                <a:srgbClr val="C7C7C7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  <p:sp>
        <p:nvSpPr>
          <p:cNvPr id="11" name="Text 7"/>
          <p:cNvSpPr txBox="1"/>
          <p:nvPr/>
        </p:nvSpPr>
        <p:spPr>
          <a:xfrm>
            <a:off x="3543467" y="3524250"/>
            <a:ext cx="5606143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自成长模型：技术突破</a:t>
            </a:r>
            <a:endParaRPr lang="en-US" sz="2700" b="1" dirty="0">
              <a:solidFill>
                <a:srgbClr val="C7C7C7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12" name="Text 8"/>
          <p:cNvSpPr txBox="1"/>
          <p:nvPr/>
        </p:nvSpPr>
        <p:spPr>
          <a:xfrm>
            <a:off x="13116090" y="5829300"/>
            <a:ext cx="1020210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8548D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05</a:t>
            </a:r>
            <a:endParaRPr lang="en-US" sz="36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3942" y="5572125"/>
            <a:ext cx="10144125" cy="38100"/>
          </a:xfrm>
          <a:prstGeom prst="rect">
            <a:avLst/>
          </a:prstGeom>
          <a:noFill/>
        </p:spPr>
      </p:pic>
      <p:sp>
        <p:nvSpPr>
          <p:cNvPr id="14" name="Text 9"/>
          <p:cNvSpPr txBox="1"/>
          <p:nvPr/>
        </p:nvSpPr>
        <p:spPr>
          <a:xfrm>
            <a:off x="13116090" y="4686300"/>
            <a:ext cx="102021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3600" b="1" dirty="0">
                <a:solidFill>
                  <a:srgbClr val="48548D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04</a:t>
            </a:r>
            <a:endParaRPr lang="en-US" sz="3600" b="1" dirty="0">
              <a:solidFill>
                <a:srgbClr val="48548D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3942" y="4429125"/>
            <a:ext cx="10144125" cy="38100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3543467" y="4686300"/>
            <a:ext cx="7415893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定义下一个</a:t>
            </a:r>
            <a:r>
              <a:rPr lang="zh-CN" alt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大模型</a:t>
            </a:r>
            <a:r>
              <a:rPr 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时代</a:t>
            </a:r>
            <a:r>
              <a:rPr lang="zh-CN" alt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的标准</a:t>
            </a:r>
            <a:endParaRPr lang="zh-CN" altLang="en-US" sz="2700" b="1" dirty="0">
              <a:solidFill>
                <a:srgbClr val="C7C7C7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17" name="Text 11"/>
          <p:cNvSpPr txBox="1"/>
          <p:nvPr/>
        </p:nvSpPr>
        <p:spPr>
          <a:xfrm>
            <a:off x="3543467" y="5829300"/>
            <a:ext cx="5606143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重构产业链格局</a:t>
            </a:r>
            <a:endParaRPr lang="en-US" sz="2700" b="1" dirty="0">
              <a:solidFill>
                <a:srgbClr val="C7C7C7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18" name="Text 12"/>
          <p:cNvSpPr txBox="1"/>
          <p:nvPr/>
        </p:nvSpPr>
        <p:spPr>
          <a:xfrm>
            <a:off x="13130566" y="6963128"/>
            <a:ext cx="1040075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48548D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06</a:t>
            </a:r>
            <a:endParaRPr lang="en-US" sz="36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1841" y="6715125"/>
            <a:ext cx="10144125" cy="37393"/>
          </a:xfrm>
          <a:prstGeom prst="rect">
            <a:avLst/>
          </a:prstGeom>
        </p:spPr>
      </p:pic>
      <p:sp>
        <p:nvSpPr>
          <p:cNvPr id="20" name="Text 13"/>
          <p:cNvSpPr txBox="1"/>
          <p:nvPr/>
        </p:nvSpPr>
        <p:spPr>
          <a:xfrm>
            <a:off x="3521366" y="6963128"/>
            <a:ext cx="5606143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C7C7C7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为什么是我们</a:t>
            </a:r>
            <a:endParaRPr lang="en-US" sz="2700" b="1" dirty="0">
              <a:solidFill>
                <a:srgbClr val="C7C7C7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96625" y="2886075"/>
            <a:ext cx="3076575" cy="48387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53350" y="2886075"/>
            <a:ext cx="3076575" cy="4838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10075" y="2886075"/>
            <a:ext cx="3076575" cy="4838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6800" y="2886075"/>
            <a:ext cx="3076575" cy="4838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163425" y="2381250"/>
            <a:ext cx="933450" cy="9334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20150" y="2381250"/>
            <a:ext cx="933450" cy="9334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76875" y="2381250"/>
            <a:ext cx="933450" cy="9334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133600" y="2381250"/>
            <a:ext cx="933450" cy="9334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1768" y="695325"/>
            <a:ext cx="412214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制定AI产业链时代的标准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Text 1"/>
          <p:cNvSpPr txBox="1"/>
          <p:nvPr>
            <p:custDataLst>
              <p:tags r:id="rId15"/>
            </p:custDataLst>
          </p:nvPr>
        </p:nvSpPr>
        <p:spPr>
          <a:xfrm>
            <a:off x="1563049" y="3667125"/>
            <a:ext cx="24419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可解释性标准</a:t>
            </a:r>
            <a:endParaRPr lang="en-US" sz="2700" dirty="0"/>
          </a:p>
        </p:txBody>
      </p:sp>
      <p:sp>
        <p:nvSpPr>
          <p:cNvPr id="13" name="Text 2"/>
          <p:cNvSpPr txBox="1"/>
          <p:nvPr>
            <p:custDataLst>
              <p:tags r:id="rId16"/>
            </p:custDataLst>
          </p:nvPr>
        </p:nvSpPr>
        <p:spPr>
          <a:xfrm>
            <a:off x="1529228" y="4208463"/>
            <a:ext cx="2335398" cy="18002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金融、医疗、法律等高合规领域必须满足监管要求，
有统一标准，监管部门才知道怎么审核，企业才敢大规模应用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——
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我们提供"可解释性认证"</a:t>
            </a:r>
            <a:endParaRPr lang="en-US" sz="1350" dirty="0"/>
          </a:p>
        </p:txBody>
      </p:sp>
      <p:sp>
        <p:nvSpPr>
          <p:cNvPr id="14" name="Text 3"/>
          <p:cNvSpPr txBox="1"/>
          <p:nvPr>
            <p:custDataLst>
              <p:tags r:id="rId17"/>
            </p:custDataLst>
          </p:nvPr>
        </p:nvSpPr>
        <p:spPr>
          <a:xfrm>
            <a:off x="4344035" y="3667125"/>
            <a:ext cx="3409315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大</a:t>
            </a: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模型</a:t>
            </a:r>
            <a:r>
              <a:rPr lang="zh-CN" alt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行业协同</a:t>
            </a: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标准</a:t>
            </a:r>
            <a:endParaRPr lang="en-US" sz="2700" dirty="0"/>
          </a:p>
        </p:txBody>
      </p:sp>
      <p:sp>
        <p:nvSpPr>
          <p:cNvPr id="15" name="Text 4"/>
          <p:cNvSpPr txBox="1"/>
          <p:nvPr>
            <p:custDataLst>
              <p:tags r:id="rId18"/>
            </p:custDataLst>
          </p:nvPr>
        </p:nvSpPr>
        <p:spPr>
          <a:xfrm>
            <a:off x="4742494" y="4405560"/>
            <a:ext cx="2412546" cy="15430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曼德勃罗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的"基础模型" + 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公司做的"行业模块" + 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B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公司做的"场景应用"可以无缝组装，不需要重新适配——
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我们提供"组装工具"和"兼容性测试"</a:t>
            </a:r>
            <a:endParaRPr lang="en-US" sz="1350" dirty="0"/>
          </a:p>
        </p:txBody>
      </p:sp>
      <p:sp>
        <p:nvSpPr>
          <p:cNvPr id="16" name="Text 5"/>
          <p:cNvSpPr txBox="1"/>
          <p:nvPr>
            <p:custDataLst>
              <p:tags r:id="rId19"/>
            </p:custDataLst>
          </p:nvPr>
        </p:nvSpPr>
        <p:spPr>
          <a:xfrm>
            <a:off x="8249598" y="3667125"/>
            <a:ext cx="24419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质量评估标准</a:t>
            </a:r>
            <a:endParaRPr lang="en-US" sz="2700" dirty="0"/>
          </a:p>
        </p:txBody>
      </p:sp>
      <p:sp>
        <p:nvSpPr>
          <p:cNvPr id="17" name="Text 6"/>
          <p:cNvSpPr txBox="1"/>
          <p:nvPr>
            <p:custDataLst>
              <p:tags r:id="rId20"/>
            </p:custDataLst>
          </p:nvPr>
        </p:nvSpPr>
        <p:spPr>
          <a:xfrm>
            <a:off x="8172699" y="4465955"/>
            <a:ext cx="2566602" cy="12858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企业采购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时，需要客观的评估标准，不能只听供应商说"我们的AI很厉害"，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需要第三方认证——我们提供"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评测认证服务"</a:t>
            </a:r>
            <a:endParaRPr lang="en-US" sz="1350" dirty="0"/>
          </a:p>
        </p:txBody>
      </p:sp>
      <p:sp>
        <p:nvSpPr>
          <p:cNvPr id="18" name="Text 7"/>
          <p:cNvSpPr txBox="1"/>
          <p:nvPr>
            <p:custDataLst>
              <p:tags r:id="rId21"/>
            </p:custDataLst>
          </p:nvPr>
        </p:nvSpPr>
        <p:spPr>
          <a:xfrm>
            <a:off x="11592873" y="3667125"/>
            <a:ext cx="24419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数据安全标准</a:t>
            </a:r>
            <a:endParaRPr lang="en-US" sz="2700" dirty="0"/>
          </a:p>
        </p:txBody>
      </p:sp>
      <p:sp>
        <p:nvSpPr>
          <p:cNvPr id="19" name="Text 8"/>
          <p:cNvSpPr txBox="1"/>
          <p:nvPr>
            <p:custDataLst>
              <p:tags r:id="rId22"/>
            </p:custDataLst>
          </p:nvPr>
        </p:nvSpPr>
        <p:spPr>
          <a:xfrm>
            <a:off x="11592873" y="4405313"/>
            <a:ext cx="2412546" cy="12858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企业最担心的就是数据泄露，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有标准，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才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能证明"数据是安全的"——我们提供"参数级的访问控制标准"、"</a:t>
            </a:r>
            <a:r>
              <a:rPr lang="en-US" sz="135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数据安全合规方案"</a:t>
            </a:r>
            <a:endParaRPr lang="en-US" sz="1350" dirty="0"/>
          </a:p>
        </p:txBody>
      </p:sp>
      <p:pic>
        <p:nvPicPr>
          <p:cNvPr id="20" name="Image 9" descr="preencoded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543175" y="3248025"/>
            <a:ext cx="114300" cy="114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7975" y="2133600"/>
            <a:ext cx="8591550" cy="4305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133600"/>
            <a:ext cx="6686550" cy="430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0450" y="3771900"/>
            <a:ext cx="7688036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重构产业链格局</a:t>
            </a:r>
            <a:endParaRPr lang="en-US" sz="54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896" y="1194057"/>
            <a:ext cx="12884725" cy="134163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75" y="1591410"/>
            <a:ext cx="1469162" cy="85968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33" y="1591410"/>
            <a:ext cx="1469162" cy="85968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204" y="1591410"/>
            <a:ext cx="1469162" cy="85968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827" y="1591410"/>
            <a:ext cx="1469162" cy="85968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927" y="1630133"/>
            <a:ext cx="1469162" cy="85968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2668" y="1591410"/>
            <a:ext cx="1469162" cy="85968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896" y="3096890"/>
            <a:ext cx="12884725" cy="1329442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0664" y="3494243"/>
            <a:ext cx="3389960" cy="85968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1834" y="3494243"/>
            <a:ext cx="3102312" cy="859682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9302" y="3494243"/>
            <a:ext cx="2276463" cy="859682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2668" y="3494243"/>
            <a:ext cx="1469162" cy="859682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378503" y="416691"/>
            <a:ext cx="51851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自成长模块化大模型产业生态链</a:t>
            </a:r>
            <a:endParaRPr lang="en-US" sz="2700" dirty="0"/>
          </a:p>
        </p:txBody>
      </p:sp>
      <p:pic>
        <p:nvPicPr>
          <p:cNvPr id="15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0896" y="4994839"/>
            <a:ext cx="12884725" cy="1329442"/>
          </a:xfrm>
          <a:prstGeom prst="rect">
            <a:avLst/>
          </a:prstGeom>
        </p:spPr>
      </p:pic>
      <p:pic>
        <p:nvPicPr>
          <p:cNvPr id="16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0675" y="5392183"/>
            <a:ext cx="1469162" cy="859682"/>
          </a:xfrm>
          <a:prstGeom prst="rect">
            <a:avLst/>
          </a:prstGeom>
        </p:spPr>
      </p:pic>
      <p:pic>
        <p:nvPicPr>
          <p:cNvPr id="17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7533" y="5392183"/>
            <a:ext cx="1469162" cy="859682"/>
          </a:xfrm>
          <a:prstGeom prst="rect">
            <a:avLst/>
          </a:prstGeom>
        </p:spPr>
      </p:pic>
      <p:pic>
        <p:nvPicPr>
          <p:cNvPr id="18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9204" y="5392183"/>
            <a:ext cx="1469162" cy="859682"/>
          </a:xfrm>
          <a:prstGeom prst="rect">
            <a:avLst/>
          </a:prstGeom>
        </p:spPr>
      </p:pic>
      <p:pic>
        <p:nvPicPr>
          <p:cNvPr id="19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7894" y="5392183"/>
            <a:ext cx="1469162" cy="859682"/>
          </a:xfrm>
          <a:prstGeom prst="rect">
            <a:avLst/>
          </a:prstGeom>
        </p:spPr>
      </p:pic>
      <p:pic>
        <p:nvPicPr>
          <p:cNvPr id="20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70515" y="5392183"/>
            <a:ext cx="1469162" cy="859682"/>
          </a:xfrm>
          <a:prstGeom prst="rect">
            <a:avLst/>
          </a:prstGeom>
        </p:spPr>
      </p:pic>
      <p:pic>
        <p:nvPicPr>
          <p:cNvPr id="21" name="Image 1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2668" y="5392183"/>
            <a:ext cx="1469162" cy="859682"/>
          </a:xfrm>
          <a:prstGeom prst="rect">
            <a:avLst/>
          </a:prstGeom>
        </p:spPr>
      </p:pic>
      <p:pic>
        <p:nvPicPr>
          <p:cNvPr id="22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0399" y="6839378"/>
            <a:ext cx="12865681" cy="1325033"/>
          </a:xfrm>
          <a:prstGeom prst="rect">
            <a:avLst/>
          </a:prstGeom>
        </p:spPr>
      </p:pic>
      <p:pic>
        <p:nvPicPr>
          <p:cNvPr id="23" name="Image 20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8455" y="7145740"/>
            <a:ext cx="2321955" cy="859682"/>
          </a:xfrm>
          <a:prstGeom prst="rect">
            <a:avLst/>
          </a:prstGeom>
        </p:spPr>
      </p:pic>
      <p:pic>
        <p:nvPicPr>
          <p:cNvPr id="24" name="Image 21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83392" y="7145740"/>
            <a:ext cx="2538006" cy="859682"/>
          </a:xfrm>
          <a:prstGeom prst="rect">
            <a:avLst/>
          </a:prstGeom>
        </p:spPr>
      </p:pic>
      <p:pic>
        <p:nvPicPr>
          <p:cNvPr id="25" name="Image 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6637" y="7145740"/>
            <a:ext cx="2401567" cy="859682"/>
          </a:xfrm>
          <a:prstGeom prst="rect">
            <a:avLst/>
          </a:prstGeom>
        </p:spPr>
      </p:pic>
      <p:pic>
        <p:nvPicPr>
          <p:cNvPr id="26" name="Image 2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95923" y="7145740"/>
            <a:ext cx="2101057" cy="859682"/>
          </a:xfrm>
          <a:prstGeom prst="rect">
            <a:avLst/>
          </a:prstGeom>
        </p:spPr>
      </p:pic>
      <p:pic>
        <p:nvPicPr>
          <p:cNvPr id="27" name="Image 2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1521" y="7145740"/>
            <a:ext cx="1469162" cy="85968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450340" y="2908935"/>
            <a:ext cx="1847850" cy="38163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定义标准</a:t>
            </a: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440815" y="4831715"/>
            <a:ext cx="1847850" cy="38163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即插即用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7975" y="2133600"/>
            <a:ext cx="8591550" cy="4305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133600"/>
            <a:ext cx="6686550" cy="430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0450" y="3771900"/>
            <a:ext cx="7688036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为什么是我们？</a:t>
            </a:r>
            <a:endParaRPr lang="en-US" sz="54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23793" y="3059181"/>
            <a:ext cx="1428750" cy="14287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0093" y="3059181"/>
            <a:ext cx="1428750" cy="14287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6244" y="3059181"/>
            <a:ext cx="1428750" cy="1428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2468" y="3059181"/>
            <a:ext cx="1428750" cy="1428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85" y="3706918"/>
            <a:ext cx="10572767" cy="1428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129" y="5154681"/>
            <a:ext cx="2584418" cy="28765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35" y="5154681"/>
            <a:ext cx="2584418" cy="28765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85" y="5154681"/>
            <a:ext cx="2584418" cy="28765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35" y="5154681"/>
            <a:ext cx="2584418" cy="2876550"/>
          </a:xfrm>
          <a:prstGeom prst="rect">
            <a:avLst/>
          </a:prstGeom>
          <a:noFill/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9928" y="3441706"/>
            <a:ext cx="663702" cy="663704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246" y="3441706"/>
            <a:ext cx="663702" cy="663704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520" y="3441706"/>
            <a:ext cx="663702" cy="663704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653" y="3441706"/>
            <a:ext cx="663702" cy="663704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76303" y="614363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先发优势</a:t>
            </a:r>
            <a:endParaRPr lang="en-US" sz="27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396722" y="4478406"/>
            <a:ext cx="2165993" cy="4000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初代</a:t>
            </a:r>
            <a:r>
              <a:rPr lang="zh-CN" alt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可解释</a:t>
            </a:r>
            <a:r>
              <a:rPr 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模型</a:t>
            </a:r>
            <a:endParaRPr lang="en-US" sz="21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Text 2"/>
          <p:cNvSpPr txBox="1"/>
          <p:nvPr/>
        </p:nvSpPr>
        <p:spPr>
          <a:xfrm>
            <a:off x="1291302" y="5373756"/>
            <a:ext cx="2455849" cy="17145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打破不可解释</a:t>
            </a:r>
            <a:r>
              <a:rPr lang="en-US" altLang="zh-CN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(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黑箱</a:t>
            </a:r>
            <a:r>
              <a:rPr lang="en-US" altLang="zh-CN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)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，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V1</a:t>
            </a:r>
            <a:r>
              <a:rPr lang="en-US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版本模型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EP MORE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架构设计完成，并且</a:t>
            </a:r>
            <a:r>
              <a:rPr lang="en-US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已经实现</a:t>
            </a:r>
            <a:r>
              <a:rPr lang="zh-CN" altLang="en-US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，完成初步技术验证</a:t>
            </a:r>
            <a:endParaRPr lang="zh-CN" altLang="en-US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  <a:sym typeface="+mn-ea"/>
            </a:endParaRPr>
          </a:p>
        </p:txBody>
      </p:sp>
      <p:sp>
        <p:nvSpPr>
          <p:cNvPr id="19" name="Text 3"/>
          <p:cNvSpPr txBox="1"/>
          <p:nvPr/>
        </p:nvSpPr>
        <p:spPr>
          <a:xfrm>
            <a:off x="4573651" y="4478406"/>
            <a:ext cx="2879685" cy="4000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认知模型—</a:t>
            </a:r>
            <a:r>
              <a:rPr 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—</a:t>
            </a:r>
            <a:r>
              <a:rPr 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概念世界</a:t>
            </a:r>
            <a:endParaRPr lang="en-US" sz="21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20" name="Text 4"/>
          <p:cNvSpPr txBox="1"/>
          <p:nvPr/>
        </p:nvSpPr>
        <p:spPr>
          <a:xfrm>
            <a:off x="4592409" y="5545206"/>
            <a:ext cx="2359169" cy="17145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解决客观世界的符号化世界模型,我们当前第一学术目标，此模型是建立在人类认知能力之上的模型</a:t>
            </a:r>
            <a:r>
              <a:rPr lang="zh-CN" altLang="en-US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。与之对应的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V2</a:t>
            </a:r>
            <a:r>
              <a:rPr lang="en-US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多模态版本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ES MORE</a:t>
            </a:r>
            <a:r>
              <a:rPr lang="en-US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已经完成构想和设计，将在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2026</a:t>
            </a:r>
            <a:r>
              <a:rPr lang="en-US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年推出</a:t>
            </a:r>
            <a:endParaRPr lang="en-US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  <a:sym typeface="+mn-ea"/>
            </a:endParaRPr>
          </a:p>
        </p:txBody>
      </p:sp>
      <p:sp>
        <p:nvSpPr>
          <p:cNvPr id="21" name="Text 5"/>
          <p:cNvSpPr txBox="1"/>
          <p:nvPr/>
        </p:nvSpPr>
        <p:spPr>
          <a:xfrm>
            <a:off x="7922754" y="4478406"/>
            <a:ext cx="3210928" cy="4000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认知模型——</a:t>
            </a:r>
            <a:r>
              <a:rPr lang="zh-CN" alt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内置</a:t>
            </a:r>
            <a:r>
              <a:rPr 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世界</a:t>
            </a:r>
            <a:r>
              <a:rPr lang="zh-CN" alt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模型</a:t>
            </a:r>
            <a:endParaRPr lang="zh-CN" altLang="en-US" sz="21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22" name="Text 6"/>
          <p:cNvSpPr txBox="1"/>
          <p:nvPr/>
        </p:nvSpPr>
        <p:spPr>
          <a:xfrm>
            <a:off x="8309146" y="5251836"/>
            <a:ext cx="2306031" cy="2057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解决客观世界的非符号化世界模型,以后实现，脱离人类认知能力，发展出从物理世界中认知事物的能力</a:t>
            </a:r>
            <a:endParaRPr lang="en-US" sz="1800" dirty="0"/>
          </a:p>
        </p:txBody>
      </p:sp>
      <p:sp>
        <p:nvSpPr>
          <p:cNvPr id="23" name="Text 7"/>
          <p:cNvSpPr txBox="1"/>
          <p:nvPr/>
        </p:nvSpPr>
        <p:spPr>
          <a:xfrm>
            <a:off x="12286358" y="4478406"/>
            <a:ext cx="1365890" cy="4000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1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灵魂模型</a:t>
            </a:r>
            <a:endParaRPr lang="en-US" sz="21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24" name="Text 8"/>
          <p:cNvSpPr txBox="1"/>
          <p:nvPr/>
        </p:nvSpPr>
        <p:spPr>
          <a:xfrm>
            <a:off x="11773986" y="5545206"/>
            <a:ext cx="2573293" cy="1371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2027</a:t>
            </a:r>
            <a:r>
              <a:rPr lang="zh-CN" alt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年开始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解决赋予人工智能的情感问题，也就是亚当和夏娃吃到善恶树上的苹果后的状态</a:t>
            </a:r>
            <a:r>
              <a:rPr lang="zh-CN" alt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，设计完成灵魂模型。</a:t>
            </a:r>
            <a:endParaRPr lang="zh-CN" altLang="en-US" sz="1800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</a:endParaRPr>
          </a:p>
        </p:txBody>
      </p:sp>
      <p:sp>
        <p:nvSpPr>
          <p:cNvPr id="25" name="Text 9"/>
          <p:cNvSpPr txBox="1"/>
          <p:nvPr/>
        </p:nvSpPr>
        <p:spPr>
          <a:xfrm>
            <a:off x="1291319" y="2075373"/>
            <a:ext cx="11298684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323232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已经规划好的版本升级路径
</a:t>
            </a:r>
            <a:r>
              <a:rPr lang="en-US" sz="1800" dirty="0">
                <a:solidFill>
                  <a:srgbClr val="323232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         </a:t>
            </a:r>
            <a:r>
              <a:rPr lang="en-US" sz="1800" dirty="0">
                <a:solidFill>
                  <a:srgbClr val="323232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我们不是在摸索，而是在执行一个</a:t>
            </a:r>
            <a:r>
              <a:rPr lang="en-US" sz="1800" dirty="0">
                <a:solidFill>
                  <a:srgbClr val="323232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系</a:t>
            </a:r>
            <a:r>
              <a:rPr lang="en-US" sz="1800" dirty="0">
                <a:solidFill>
                  <a:srgbClr val="323232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统化的技术路线图</a:t>
            </a: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76300" y="685800"/>
            <a:ext cx="3111500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altLang="zh-CN" sz="2700" dirty="0">
                <a:latin typeface="黑体" panose="02010609060101010101" charset="-122"/>
                <a:ea typeface="黑体" panose="02010609060101010101" charset="-122"/>
              </a:rPr>
              <a:t>EP MORE</a:t>
            </a:r>
            <a:r>
              <a:rPr lang="zh-CN" altLang="en-US" sz="2700" dirty="0">
                <a:latin typeface="黑体" panose="02010609060101010101" charset="-122"/>
                <a:ea typeface="黑体" panose="02010609060101010101" charset="-122"/>
              </a:rPr>
              <a:t>架构设计</a:t>
            </a:r>
            <a:endParaRPr lang="zh-CN" altLang="en-US" sz="27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6" name="图片 25"/>
          <p:cNvPicPr/>
          <p:nvPr/>
        </p:nvPicPr>
        <p:blipFill>
          <a:blip r:embed="rId2"/>
          <a:stretch>
            <a:fillRect/>
          </a:stretch>
        </p:blipFill>
        <p:spPr>
          <a:xfrm>
            <a:off x="4653915" y="685800"/>
            <a:ext cx="6390005" cy="77431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76300" y="685800"/>
            <a:ext cx="4599305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altLang="zh-CN" sz="2700" dirty="0">
                <a:latin typeface="黑体" panose="02010609060101010101" charset="-122"/>
                <a:ea typeface="黑体" panose="02010609060101010101" charset="-122"/>
                <a:sym typeface="+mn-ea"/>
              </a:rPr>
              <a:t>EP MORE</a:t>
            </a:r>
            <a:r>
              <a:rPr lang="zh-CN" altLang="en-US" sz="2700" dirty="0">
                <a:latin typeface="黑体" panose="02010609060101010101" charset="-122"/>
                <a:ea typeface="黑体" panose="02010609060101010101" charset="-122"/>
              </a:rPr>
              <a:t>与</a:t>
            </a:r>
            <a:r>
              <a:rPr lang="en-US" altLang="zh-CN" sz="2700" dirty="0">
                <a:latin typeface="黑体" panose="02010609060101010101" charset="-122"/>
                <a:ea typeface="黑体" panose="02010609060101010101" charset="-122"/>
              </a:rPr>
              <a:t>DeepSeek</a:t>
            </a:r>
            <a:r>
              <a:rPr lang="zh-CN" altLang="en-US" sz="2700" dirty="0">
                <a:latin typeface="黑体" panose="02010609060101010101" charset="-122"/>
                <a:ea typeface="黑体" panose="02010609060101010101" charset="-122"/>
              </a:rPr>
              <a:t>对比</a:t>
            </a:r>
            <a:endParaRPr lang="zh-CN" altLang="en-US" sz="27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1390" y="2482215"/>
            <a:ext cx="6356985" cy="5448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04430" y="2482215"/>
            <a:ext cx="6280785" cy="5433695"/>
          </a:xfrm>
          <a:prstGeom prst="rect">
            <a:avLst/>
          </a:prstGeom>
        </p:spPr>
      </p:pic>
      <p:sp>
        <p:nvSpPr>
          <p:cNvPr id="17" name="Text 2"/>
          <p:cNvSpPr txBox="1"/>
          <p:nvPr/>
        </p:nvSpPr>
        <p:spPr>
          <a:xfrm>
            <a:off x="876300" y="1508125"/>
            <a:ext cx="6744335" cy="431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18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两个模型的参数都是</a:t>
            </a:r>
            <a:r>
              <a:rPr lang="en-US" altLang="zh-CN" sz="18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0.12B</a:t>
            </a:r>
            <a:r>
              <a:rPr lang="zh-CN" altLang="en-US" sz="18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规模</a:t>
            </a:r>
            <a:r>
              <a:rPr lang="zh-CN" altLang="en-US" sz="18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下，推理实际效果对比</a:t>
            </a:r>
            <a:endParaRPr lang="zh-CN" altLang="en-US" sz="18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876300" y="2113915"/>
            <a:ext cx="508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DEEPSEEK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7419975" y="2113915"/>
            <a:ext cx="508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EP MORE</a:t>
            </a:r>
            <a:endParaRPr lang="en-US" altLang="zh-C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76300" y="685800"/>
            <a:ext cx="5230495" cy="6527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altLang="zh-CN" sz="2700" dirty="0">
                <a:latin typeface="黑体" panose="02010609060101010101" charset="-122"/>
                <a:ea typeface="黑体" panose="02010609060101010101" charset="-122"/>
                <a:sym typeface="+mn-ea"/>
              </a:rPr>
              <a:t>EP MORE</a:t>
            </a:r>
            <a:r>
              <a:rPr lang="zh-CN" altLang="en-US" sz="2700" dirty="0">
                <a:latin typeface="黑体" panose="02010609060101010101" charset="-122"/>
                <a:ea typeface="黑体" panose="02010609060101010101" charset="-122"/>
              </a:rPr>
              <a:t>与</a:t>
            </a:r>
            <a:r>
              <a:rPr lang="en-US" altLang="zh-CN" sz="2700" dirty="0">
                <a:latin typeface="黑体" panose="02010609060101010101" charset="-122"/>
                <a:ea typeface="黑体" panose="02010609060101010101" charset="-122"/>
              </a:rPr>
              <a:t>DeepSeek</a:t>
            </a:r>
            <a:r>
              <a:rPr lang="zh-CN" altLang="en-US" sz="2700" dirty="0">
                <a:latin typeface="黑体" panose="02010609060101010101" charset="-122"/>
                <a:ea typeface="黑体" panose="02010609060101010101" charset="-122"/>
              </a:rPr>
              <a:t>对比</a:t>
            </a:r>
            <a:endParaRPr lang="zh-CN" altLang="en-US" sz="270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>
              <a:buNone/>
            </a:pPr>
            <a:r>
              <a:rPr lang="en-US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---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两个模型的参数都是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1B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规模下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966470" y="1613535"/>
          <a:ext cx="12138660" cy="6585585"/>
        </p:xfrm>
        <a:graphic>
          <a:graphicData uri="http://schemas.openxmlformats.org/drawingml/2006/table">
            <a:tbl>
              <a:tblPr/>
              <a:tblGrid>
                <a:gridCol w="4646295"/>
                <a:gridCol w="3690620"/>
                <a:gridCol w="3801745"/>
              </a:tblGrid>
              <a:tr h="226695">
                <a:tc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i="0">
                          <a:solidFill>
                            <a:schemeClr val="bg1"/>
                          </a:solidFill>
                          <a:latin typeface="Segoe UI" panose="020B0502040204020203"/>
                          <a:ea typeface="Segoe UI" panose="020B0502040204020203"/>
                        </a:rPr>
                        <a:t>MandelbrotV1 </a:t>
                      </a:r>
                      <a:endParaRPr lang="en-US" altLang="zh-CN" sz="1100" i="0">
                        <a:solidFill>
                          <a:schemeClr val="bg1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i="0">
                          <a:solidFill>
                            <a:schemeClr val="bg1"/>
                          </a:solidFill>
                          <a:latin typeface="Segoe UI" panose="020B0502040204020203"/>
                          <a:ea typeface="Segoe UI" panose="020B0502040204020203"/>
                        </a:rPr>
                        <a:t>Deepseek-V2-Lite-Chat</a:t>
                      </a:r>
                      <a:endParaRPr lang="en-US" altLang="zh-CN" sz="1100" i="0">
                        <a:solidFill>
                          <a:schemeClr val="bg1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56055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每一层的非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参数的个数之和为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L0_m, m=layerid =1,2,3,...,N,  </a:t>
                      </a:r>
                      <a:endParaRPr lang="en-US" altLang="zh-CN" sz="9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L0_total=i=1NL0_m  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，计算两个模型各自对应的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L0_total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来刻画计算复杂度。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9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L0_total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的数值越小，则计算复杂度越小，训练算力成本越低。训练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50000 steps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的数据。</a:t>
                      </a:r>
                      <a:endParaRPr lang="zh-CN" altLang="en-US" sz="9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8445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衡量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个不同的逻辑层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(Logic FFN)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的独立性的指标，把各个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FFN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层的两条语料激活的两个神经元集合做交集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interset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interset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的元素个数称为权重参数独立性损失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Lindep_m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。把所有的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block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里的所有的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FFN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的编号是：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m=layerid =1,2,3,...,N, Lindep_total=i=1NLindep_m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，计算两个模型各自对应的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Lindep_total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来刻画独立性程度。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 Lindep_total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的数值越小，则权重参数大的独立性越高，参数越解耦。训练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50000 steps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的数据。</a:t>
                      </a:r>
                      <a:endParaRPr lang="zh-CN" altLang="en-US" sz="9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58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每一层的非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参数的个数之和为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L0_m, m=layerid =1,2,3,...,N,  L0_total=i=1NL0_m  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，计算两个模型各自对应的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L0_total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来刻画计算复杂度。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 L0_total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的数值越小，则计算复杂度越小，训练算力成本越低。训练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1000 steps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的数据。</a:t>
                      </a:r>
                      <a:endParaRPr lang="zh-CN" altLang="en-US" sz="9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1810"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衡量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个不同的逻辑层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(Logic FFN)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的独立性的指标，把各个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FFN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层的两条语料激活的两个神经元集合做交集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interset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interset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的元素个数称为权重参数独立性损失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Lindep_m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。把所有的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block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里的所有的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FFN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的编号是：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m=layerid =1,2,3,...,N, Lindep_total=i=1NLindep_m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，计算两个模型各自对应的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Lindep_total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来刻画独立性程度。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 Lindep_total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的数值越小，则权重参数大的独立性越高，参数越解耦。训练</a:t>
                      </a:r>
                      <a:r>
                        <a:rPr lang="en-US" altLang="zh-CN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1000 steps</a:t>
                      </a:r>
                      <a:r>
                        <a:rPr lang="zh-CN" altLang="en-US" sz="9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的数据。</a:t>
                      </a:r>
                      <a:endParaRPr lang="zh-CN" altLang="en-US" sz="9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404040"/>
                          </a:solidFill>
                          <a:latin typeface="Segoe UI" panose="020B0502040204020203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2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 i="0">
                        <a:solidFill>
                          <a:srgbClr val="404040"/>
                        </a:solidFill>
                        <a:latin typeface="Segoe UI" panose="020B0502040204020203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11202" y="1855787"/>
            <a:ext cx="2248217" cy="1362392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9366567" y="1845627"/>
            <a:ext cx="2267267" cy="1371917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5849937" y="3332162"/>
            <a:ext cx="2238692" cy="1352867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9362757" y="3323907"/>
            <a:ext cx="2181542" cy="1324292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7"/>
          <a:stretch>
            <a:fillRect/>
          </a:stretch>
        </p:blipFill>
        <p:spPr>
          <a:xfrm>
            <a:off x="5850572" y="4899977"/>
            <a:ext cx="2238692" cy="1352867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8"/>
          <a:stretch>
            <a:fillRect/>
          </a:stretch>
        </p:blipFill>
        <p:spPr>
          <a:xfrm>
            <a:off x="9506902" y="4957762"/>
            <a:ext cx="2124392" cy="1295717"/>
          </a:xfrm>
          <a:prstGeom prst="rect">
            <a:avLst/>
          </a:prstGeom>
        </p:spPr>
      </p:pic>
      <p:pic>
        <p:nvPicPr>
          <p:cNvPr id="31" name="图片 30"/>
          <p:cNvPicPr/>
          <p:nvPr/>
        </p:nvPicPr>
        <p:blipFill>
          <a:blip r:embed="rId9"/>
          <a:stretch>
            <a:fillRect/>
          </a:stretch>
        </p:blipFill>
        <p:spPr>
          <a:xfrm>
            <a:off x="5849937" y="6678613"/>
            <a:ext cx="2276792" cy="1381442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10"/>
          <a:stretch>
            <a:fillRect/>
          </a:stretch>
        </p:blipFill>
        <p:spPr>
          <a:xfrm>
            <a:off x="9506267" y="6773863"/>
            <a:ext cx="2124392" cy="1286192"/>
          </a:xfrm>
          <a:prstGeom prst="rect">
            <a:avLst/>
          </a:prstGeom>
        </p:spPr>
      </p:pic>
      <p:graphicFrame>
        <p:nvGraphicFramePr>
          <p:cNvPr id="41" name="对象 4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562215" y="41783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1" imgW="114300" imgH="215900" progId="Equation.KSEE3">
                  <p:embed/>
                </p:oleObj>
              </mc:Choice>
              <mc:Fallback>
                <p:oleObj name="" r:id="rId11" imgW="1143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2215" y="41783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0164" y="2066473"/>
            <a:ext cx="3048000" cy="20478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7374" y="2065655"/>
            <a:ext cx="3048000" cy="20478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882015" y="2065655"/>
            <a:ext cx="3048000" cy="20478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303" y="614363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既有成果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315723" y="4261485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技术验证</a:t>
            </a:r>
            <a:endParaRPr lang="en-US" sz="2700" b="1" dirty="0">
              <a:solidFill>
                <a:srgbClr val="487CC8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  <p:sp>
        <p:nvSpPr>
          <p:cNvPr id="8" name="Text 2"/>
          <p:cNvSpPr txBox="1"/>
          <p:nvPr/>
        </p:nvSpPr>
        <p:spPr>
          <a:xfrm>
            <a:off x="882006" y="4775835"/>
            <a:ext cx="4209096" cy="2057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过程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级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可解释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
2、</a:t>
            </a:r>
            <a:r>
              <a:rPr lang="zh-CN" alt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符号级可解释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
3、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识别、精确修改冲突结构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
4、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推理中训练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
......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Text 3"/>
          <p:cNvSpPr txBox="1"/>
          <p:nvPr/>
        </p:nvSpPr>
        <p:spPr>
          <a:xfrm>
            <a:off x="5007697" y="4225412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专利</a:t>
            </a: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布局</a:t>
            </a:r>
            <a:endParaRPr lang="en-US" sz="2700" dirty="0"/>
          </a:p>
        </p:txBody>
      </p:sp>
      <p:sp>
        <p:nvSpPr>
          <p:cNvPr id="10" name="Text 4"/>
          <p:cNvSpPr txBox="1"/>
          <p:nvPr/>
        </p:nvSpPr>
        <p:spPr>
          <a:xfrm>
            <a:off x="4742898" y="4788022"/>
            <a:ext cx="3273879" cy="2743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已获得专利
1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中国发明专利申请</a:t>
            </a:r>
            <a:r>
              <a:rPr lang="en-US" altLang="zh-CN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“2025109981379”</a:t>
            </a:r>
            <a:r>
              <a:rPr lang="zh-CN" altLang="en-US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
2、</a:t>
            </a:r>
            <a:r>
              <a:rPr lang="zh-CN" altLang="en-US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中国发明专利申请</a:t>
            </a:r>
            <a:r>
              <a:rPr lang="en-US" altLang="zh-CN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“2025115533990”</a:t>
            </a:r>
            <a:r>
              <a:rPr lang="zh-CN" altLang="en-US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
3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中国发明专利申请</a:t>
            </a:r>
            <a:r>
              <a:rPr lang="en-US" altLang="zh-CN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“2025115534546”</a:t>
            </a:r>
            <a:r>
              <a:rPr lang="zh-CN" altLang="en-US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中国发明专利申请</a:t>
            </a:r>
            <a:r>
              <a:rPr lang="en-US" altLang="zh-CN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“2025115537756”</a:t>
            </a:r>
            <a:r>
              <a:rPr lang="zh-CN" altLang="en-US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覆盖核心算法和架构设计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形成技术壁垒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Text 5"/>
          <p:cNvSpPr txBox="1"/>
          <p:nvPr/>
        </p:nvSpPr>
        <p:spPr>
          <a:xfrm>
            <a:off x="8386762" y="4214043"/>
            <a:ext cx="1756138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论文发表</a:t>
            </a:r>
            <a:endParaRPr lang="en-US" sz="2700" b="1" dirty="0">
              <a:solidFill>
                <a:srgbClr val="487CC8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12" name="Text 6"/>
          <p:cNvSpPr txBox="1"/>
          <p:nvPr/>
        </p:nvSpPr>
        <p:spPr>
          <a:xfrm>
            <a:off x="7690163" y="5105584"/>
            <a:ext cx="317728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正在整理论文，投稿</a:t>
            </a:r>
            <a:r>
              <a:rPr lang="en-US" altLang="zh-CN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ICML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等顶级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会议</a:t>
            </a:r>
            <a:endParaRPr lang="zh-CN" alt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512" y="2319707"/>
            <a:ext cx="1541041" cy="1541041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440" y="2245997"/>
            <a:ext cx="1687190" cy="1687190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6544" y="2356855"/>
            <a:ext cx="1479979" cy="1479979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3868" y="2066473"/>
            <a:ext cx="3048000" cy="2047875"/>
          </a:xfrm>
          <a:prstGeom prst="rect">
            <a:avLst/>
          </a:prstGeom>
        </p:spPr>
      </p:pic>
      <p:sp>
        <p:nvSpPr>
          <p:cNvPr id="17" name="Text 7"/>
          <p:cNvSpPr txBox="1"/>
          <p:nvPr/>
        </p:nvSpPr>
        <p:spPr>
          <a:xfrm>
            <a:off x="12012862" y="4225473"/>
            <a:ext cx="1756138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行业认可</a:t>
            </a:r>
            <a:endParaRPr lang="en-US" sz="2700" b="1" dirty="0">
              <a:solidFill>
                <a:srgbClr val="487CC8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18" name="Text 8"/>
          <p:cNvSpPr txBox="1"/>
          <p:nvPr/>
        </p:nvSpPr>
        <p:spPr>
          <a:xfrm>
            <a:off x="11314358" y="5092884"/>
            <a:ext cx="4424804" cy="3429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与XX头部企业建立合作意向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3170" y="2246005"/>
            <a:ext cx="1429885" cy="14298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84557" y="695325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信念坚定</a:t>
            </a:r>
            <a:endParaRPr lang="en-US" sz="2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1" y="4916872"/>
            <a:ext cx="6753225" cy="277177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6" y="4916872"/>
            <a:ext cx="6753225" cy="277177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1" y="1916497"/>
            <a:ext cx="6753225" cy="2771775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6" y="1916497"/>
            <a:ext cx="6753225" cy="277177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236" y="5731260"/>
            <a:ext cx="647700" cy="64770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411" y="5731260"/>
            <a:ext cx="647700" cy="647700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236" y="2730884"/>
            <a:ext cx="647700" cy="647700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411" y="2730884"/>
            <a:ext cx="647700" cy="647700"/>
          </a:xfrm>
          <a:prstGeom prst="rect">
            <a:avLst/>
          </a:prstGeom>
        </p:spPr>
      </p:pic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661" y="5050222"/>
            <a:ext cx="133350" cy="2552700"/>
          </a:xfrm>
          <a:prstGeom prst="rect">
            <a:avLst/>
          </a:prstGeom>
        </p:spPr>
      </p:pic>
      <p:pic>
        <p:nvPicPr>
          <p:cNvPr id="13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311" y="5050222"/>
            <a:ext cx="133350" cy="2552700"/>
          </a:xfrm>
          <a:prstGeom prst="rect">
            <a:avLst/>
          </a:prstGeom>
        </p:spPr>
      </p:pic>
      <p:pic>
        <p:nvPicPr>
          <p:cNvPr id="14" name="Image 1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661" y="2021272"/>
            <a:ext cx="133350" cy="2552700"/>
          </a:xfrm>
          <a:prstGeom prst="rect">
            <a:avLst/>
          </a:prstGeom>
        </p:spPr>
      </p:pic>
      <p:pic>
        <p:nvPicPr>
          <p:cNvPr id="15" name="Image 1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311" y="2021272"/>
            <a:ext cx="133350" cy="2552700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1017759" y="3521460"/>
            <a:ext cx="2500993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思维转变</a:t>
            </a:r>
            <a:endParaRPr lang="en-US" sz="2700" b="1" dirty="0">
              <a:solidFill>
                <a:srgbClr val="487CC8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  <p:sp>
        <p:nvSpPr>
          <p:cNvPr id="17" name="Text 2"/>
          <p:cNvSpPr txBox="1"/>
          <p:nvPr/>
        </p:nvSpPr>
        <p:spPr>
          <a:xfrm>
            <a:off x="3565886" y="2511809"/>
            <a:ext cx="3931104" cy="1371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在前期的探索，团队成员都经历了从</a:t>
            </a:r>
            <a:r>
              <a:rPr lang="en-US" sz="1800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“脑子不清楚”到“脑子清楚”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的过程，不断符号化、清晰阐述自己的思维，这是我们做自成长模型的基础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Text 3"/>
          <p:cNvSpPr txBox="1"/>
          <p:nvPr/>
        </p:nvSpPr>
        <p:spPr>
          <a:xfrm>
            <a:off x="7801463" y="3521460"/>
            <a:ext cx="2500993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信念坚定</a:t>
            </a:r>
            <a:endParaRPr lang="en-US" sz="2700" b="1" dirty="0">
              <a:solidFill>
                <a:srgbClr val="487CC8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19" name="Text 4"/>
          <p:cNvSpPr txBox="1"/>
          <p:nvPr/>
        </p:nvSpPr>
        <p:spPr>
          <a:xfrm>
            <a:off x="10546441" y="2511809"/>
            <a:ext cx="4063523" cy="17145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我们不是跟风做大模型，而是在开辟新方向，我们经历过"脑子混乱"到"思维清晰"的过程，这让我们对技术路线有深刻理解和坚定信心，</a:t>
            </a:r>
            <a:r>
              <a:rPr lang="en-US" sz="1800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参与这个事业可以找到人生的意义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Text 5"/>
          <p:cNvSpPr txBox="1"/>
          <p:nvPr/>
        </p:nvSpPr>
        <p:spPr>
          <a:xfrm>
            <a:off x="1021569" y="6521834"/>
            <a:ext cx="2500993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正视困难</a:t>
            </a:r>
            <a:endParaRPr lang="en-US" sz="2700" b="1" dirty="0">
              <a:solidFill>
                <a:srgbClr val="487CC8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21" name="Text 6"/>
          <p:cNvSpPr txBox="1"/>
          <p:nvPr/>
        </p:nvSpPr>
        <p:spPr>
          <a:xfrm>
            <a:off x="3394631" y="5617257"/>
            <a:ext cx="3874084" cy="17145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我们知道这条路不容易：
</a:t>
            </a:r>
            <a:r>
              <a:rPr lang="en-US" sz="1800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换位思考、独立思考、谦卑之心、准确的理解、清晰的表达、大局观、勤奋的总结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，是我们战胜困难走下去的强大武器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Text 7"/>
          <p:cNvSpPr txBox="1"/>
          <p:nvPr/>
        </p:nvSpPr>
        <p:spPr>
          <a:xfrm>
            <a:off x="7801463" y="6521834"/>
            <a:ext cx="2500993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价值认同</a:t>
            </a:r>
            <a:endParaRPr lang="en-US" sz="2700" b="1" dirty="0">
              <a:solidFill>
                <a:srgbClr val="487CC8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  <a:sym typeface="+mn-ea"/>
            </a:endParaRPr>
          </a:p>
        </p:txBody>
      </p:sp>
      <p:sp>
        <p:nvSpPr>
          <p:cNvPr id="23" name="Text 8"/>
          <p:cNvSpPr txBox="1"/>
          <p:nvPr/>
        </p:nvSpPr>
        <p:spPr>
          <a:xfrm>
            <a:off x="10683601" y="5274059"/>
            <a:ext cx="3931104" cy="2057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我们不是在做一个产品，而是在解决AI的根本问题，我们不是在追求短期收益，而是在创造长期价值，这让我们能坚持长期主义，</a:t>
            </a:r>
            <a:r>
              <a:rPr lang="en-US" sz="1800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为人类摆脱物质奴役迈向幸福的精神世界提供充分的物质生产力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7975" y="2133600"/>
            <a:ext cx="8591550" cy="4305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133600"/>
            <a:ext cx="6686550" cy="430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0450" y="3771900"/>
            <a:ext cx="7688036" cy="10287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54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万亿市场的机会窗口</a:t>
            </a:r>
            <a:endParaRPr lang="en-US" sz="54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63079" y="695325"/>
            <a:ext cx="686534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学习研究型组织是自成长</a:t>
            </a: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的「底层基因」</a:t>
            </a:r>
            <a:endParaRPr lang="en-US" sz="2700" dirty="0"/>
          </a:p>
        </p:txBody>
      </p:sp>
      <p:sp>
        <p:nvSpPr>
          <p:cNvPr id="4" name="Text 1"/>
          <p:cNvSpPr txBox="1"/>
          <p:nvPr/>
        </p:nvSpPr>
        <p:spPr>
          <a:xfrm>
            <a:off x="1063098" y="1636775"/>
            <a:ext cx="9443846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我们是学习型组织 — 这不是巧合，而是必然，做"持续进化的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"，先做"持续进化的团队"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1063079" y="2190192"/>
            <a:ext cx="6801868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"你无法创造自己不具备的东西"
要做能自我进化的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，团队必须先成为能自我进化的组织</a:t>
            </a:r>
            <a:endParaRPr lang="en-US" sz="1800" dirty="0"/>
          </a:p>
        </p:txBody>
      </p:sp>
      <p:sp>
        <p:nvSpPr>
          <p:cNvPr id="6" name="Text 3"/>
          <p:cNvSpPr txBox="1"/>
          <p:nvPr/>
        </p:nvSpPr>
        <p:spPr>
          <a:xfrm>
            <a:off x="1076960" y="5068570"/>
            <a:ext cx="1381760" cy="24003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团队强调系统思考</a:t>
            </a:r>
            <a:r>
              <a:rPr lang="en-US" altLang="zh-CN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,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拥有大局观，每个团队成员都在磨炼这一思考习惯，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避免"头痛医头，脚痛医脚"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3422650" y="5105400"/>
            <a:ext cx="1786255" cy="20339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不追求"一次做对"，而追求"快速迭代"
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；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失败复盘不是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追责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，而是提取经验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，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不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断追问为什么</a:t>
            </a:r>
            <a:endParaRPr lang="zh-CN" altLang="en-US" sz="1400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  <a:sym typeface="+mn-ea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8890635" y="5114925"/>
            <a:ext cx="1655445" cy="18643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打破"</a:t>
            </a:r>
            <a:r>
              <a:rPr lang="en-US" sz="14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AI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黑盒"的思维定式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；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定期对工作总结反思：提升改善的思维模式</a:t>
            </a:r>
            <a:endParaRPr lang="en-US" sz="1400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  <a:sym typeface="+mn-ea"/>
            </a:endParaRPr>
          </a:p>
        </p:txBody>
      </p:sp>
      <p:sp>
        <p:nvSpPr>
          <p:cNvPr id="9" name="Text 6"/>
          <p:cNvSpPr txBox="1"/>
          <p:nvPr/>
        </p:nvSpPr>
        <p:spPr>
          <a:xfrm>
            <a:off x="5720080" y="5346065"/>
            <a:ext cx="2438400" cy="1630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定期进行分享，在输出中学习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；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任何人可以提出困扰自己的问题，团队共同探讨
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；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持有开放的心态，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不是证明对错，而是加深理解</a:t>
            </a:r>
            <a:endParaRPr lang="en-US" sz="1400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  <a:sym typeface="+mn-ea"/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642" y="3077021"/>
            <a:ext cx="1409663" cy="1409663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89" y="3077021"/>
            <a:ext cx="1428750" cy="1428750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976" y="3105596"/>
            <a:ext cx="1428750" cy="1428750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417" y="3734247"/>
            <a:ext cx="10572750" cy="1428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606" y="3454375"/>
            <a:ext cx="654974" cy="654974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343" y="3459547"/>
            <a:ext cx="663699" cy="663699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540" y="3488122"/>
            <a:ext cx="663699" cy="663699"/>
          </a:xfrm>
          <a:prstGeom prst="rect">
            <a:avLst/>
          </a:prstGeom>
        </p:spPr>
      </p:pic>
      <p:sp>
        <p:nvSpPr>
          <p:cNvPr id="17" name="Text 7"/>
          <p:cNvSpPr txBox="1"/>
          <p:nvPr/>
        </p:nvSpPr>
        <p:spPr>
          <a:xfrm>
            <a:off x="3428921" y="4477159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自我超越</a:t>
            </a:r>
            <a:endParaRPr lang="en-US" sz="2700" dirty="0"/>
          </a:p>
        </p:txBody>
      </p:sp>
      <p:sp>
        <p:nvSpPr>
          <p:cNvPr id="18" name="Text 8"/>
          <p:cNvSpPr txBox="1"/>
          <p:nvPr/>
        </p:nvSpPr>
        <p:spPr>
          <a:xfrm>
            <a:off x="6061150" y="4477159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团队学习</a:t>
            </a:r>
            <a:endParaRPr lang="en-US" sz="2700" dirty="0"/>
          </a:p>
        </p:txBody>
      </p:sp>
      <p:sp>
        <p:nvSpPr>
          <p:cNvPr id="19" name="Text 9"/>
          <p:cNvSpPr txBox="1"/>
          <p:nvPr/>
        </p:nvSpPr>
        <p:spPr>
          <a:xfrm>
            <a:off x="8789626" y="4486721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心智模式</a:t>
            </a:r>
            <a:endParaRPr lang="en-US" sz="27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77" y="3086509"/>
            <a:ext cx="1428750" cy="1428750"/>
          </a:xfrm>
          <a:prstGeom prst="rect">
            <a:avLst/>
          </a:prstGeom>
        </p:spPr>
      </p:pic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063" y="3469035"/>
            <a:ext cx="663699" cy="663699"/>
          </a:xfrm>
          <a:prstGeom prst="rect">
            <a:avLst/>
          </a:prstGeom>
        </p:spPr>
      </p:pic>
      <p:sp>
        <p:nvSpPr>
          <p:cNvPr id="22" name="Text 10"/>
          <p:cNvSpPr txBox="1"/>
          <p:nvPr/>
        </p:nvSpPr>
        <p:spPr>
          <a:xfrm>
            <a:off x="1000479" y="4505734"/>
            <a:ext cx="183294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系统思考 </a:t>
            </a:r>
            <a:endParaRPr lang="en-US" sz="2700" dirty="0"/>
          </a:p>
        </p:txBody>
      </p:sp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944" y="3077021"/>
            <a:ext cx="1409663" cy="1409663"/>
          </a:xfrm>
          <a:prstGeom prst="rect">
            <a:avLst/>
          </a:prstGeom>
        </p:spPr>
      </p:pic>
      <p:pic>
        <p:nvPicPr>
          <p:cNvPr id="24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9647" y="3454375"/>
            <a:ext cx="654974" cy="654974"/>
          </a:xfrm>
          <a:prstGeom prst="rect">
            <a:avLst/>
          </a:prstGeom>
        </p:spPr>
      </p:pic>
      <p:sp>
        <p:nvSpPr>
          <p:cNvPr id="25" name="Text 11"/>
          <p:cNvSpPr txBox="1"/>
          <p:nvPr/>
        </p:nvSpPr>
        <p:spPr>
          <a:xfrm>
            <a:off x="11367244" y="4505734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共同愿景</a:t>
            </a:r>
            <a:endParaRPr lang="en-US" sz="2700" dirty="0"/>
          </a:p>
        </p:txBody>
      </p:sp>
      <p:sp>
        <p:nvSpPr>
          <p:cNvPr id="26" name="Text 12"/>
          <p:cNvSpPr txBox="1"/>
          <p:nvPr/>
        </p:nvSpPr>
        <p:spPr>
          <a:xfrm>
            <a:off x="11278460" y="5114898"/>
            <a:ext cx="2285078" cy="17145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不只是赚钱，而是改变行业</a:t>
            </a:r>
            <a:r>
              <a:rPr lang="zh-CN" alt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；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为</a:t>
            </a:r>
            <a:r>
              <a:rPr lang="en-US" sz="14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人类摆脱物质奴役迈向幸福的精神世界而奋斗</a:t>
            </a:r>
            <a:endParaRPr lang="en-US" sz="1400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671955"/>
            <a:ext cx="12237085" cy="635508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22" y="2288976"/>
            <a:ext cx="1207005" cy="121323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69079" y="533400"/>
            <a:ext cx="2441939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核心成员简介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077402" y="3667125"/>
            <a:ext cx="14132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创始人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4805924" y="3667125"/>
            <a:ext cx="20990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技术负责人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8276447" y="3667125"/>
            <a:ext cx="20990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技术负责人</a:t>
            </a:r>
            <a:endParaRPr lang="en-US" sz="2700" dirty="0"/>
          </a:p>
        </p:txBody>
      </p:sp>
      <p:sp>
        <p:nvSpPr>
          <p:cNvPr id="8" name="Text 4"/>
          <p:cNvSpPr txBox="1"/>
          <p:nvPr/>
        </p:nvSpPr>
        <p:spPr>
          <a:xfrm>
            <a:off x="11624447" y="3667125"/>
            <a:ext cx="20990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技术负责人</a:t>
            </a:r>
            <a:endParaRPr lang="en-US" sz="2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988" y="2288939"/>
            <a:ext cx="1207005" cy="1213233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767" y="2288976"/>
            <a:ext cx="1207005" cy="1213233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6767" y="2288976"/>
            <a:ext cx="1207005" cy="1213233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991115" y="1219200"/>
            <a:ext cx="9692668" cy="2000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50" u="sng" dirty="0">
                <a:solidFill>
                  <a:srgbClr val="7A7A7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伙伴风采</a:t>
            </a:r>
            <a:r>
              <a:rPr lang="en-US" sz="1050" u="sng" dirty="0">
                <a:solidFill>
                  <a:srgbClr val="7A7A7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http://www.mandelbrot.cn:8080/JSPWiki/Wiki.jsp?page=Career%20Partner</a:t>
            </a:r>
            <a:endParaRPr lang="en-US" sz="10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7975" y="2133600"/>
            <a:ext cx="8591550" cy="4305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133600"/>
            <a:ext cx="6686550" cy="430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0450" y="3771900"/>
            <a:ext cx="7688036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融资计划</a:t>
            </a:r>
            <a:endParaRPr lang="en-US" sz="54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63079" y="695325"/>
            <a:ext cx="24419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融资计划总览</a:t>
            </a:r>
            <a:endParaRPr lang="en-US" sz="2700" dirty="0"/>
          </a:p>
        </p:txBody>
      </p:sp>
      <p:sp>
        <p:nvSpPr>
          <p:cNvPr id="4" name="Text 1"/>
          <p:cNvSpPr txBox="1"/>
          <p:nvPr>
            <p:custDataLst>
              <p:tags r:id="rId2"/>
            </p:custDataLst>
          </p:nvPr>
        </p:nvSpPr>
        <p:spPr>
          <a:xfrm>
            <a:off x="1062990" y="5087620"/>
            <a:ext cx="3714750" cy="102933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融资金额： 3000万</a:t>
            </a:r>
            <a:r>
              <a:rPr lang="zh-CN" alt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人民币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
投后估值： 1.5-2亿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美元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
</a:t>
            </a:r>
            <a:r>
              <a:rPr lang="en-US" sz="1800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价值发现：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技术验证 + 领域应用</a:t>
            </a:r>
            <a:endParaRPr lang="en-US" sz="180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en-US" altLang="zh-CN" sz="1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构建大模型产品，以及</a:t>
            </a:r>
            <a:r>
              <a:rPr lang="zh-CN" altLang="en-US" sz="1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量化模型）</a:t>
            </a:r>
            <a:endParaRPr lang="zh-CN" altLang="en-US" sz="1800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66673" y="3049972"/>
            <a:ext cx="1317854" cy="1317854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88398" y="3049972"/>
            <a:ext cx="1317854" cy="1317854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7087" y="3668576"/>
            <a:ext cx="9750028" cy="142112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118930" y="3428739"/>
            <a:ext cx="612986" cy="612986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40655" y="3428739"/>
            <a:ext cx="612986" cy="612986"/>
          </a:xfrm>
          <a:prstGeom prst="rect">
            <a:avLst/>
          </a:prstGeom>
        </p:spPr>
      </p:pic>
      <p:sp>
        <p:nvSpPr>
          <p:cNvPr id="10" name="Text 2"/>
          <p:cNvSpPr txBox="1"/>
          <p:nvPr>
            <p:custDataLst>
              <p:tags r:id="rId12"/>
            </p:custDataLst>
          </p:nvPr>
        </p:nvSpPr>
        <p:spPr>
          <a:xfrm>
            <a:off x="10450195" y="4307840"/>
            <a:ext cx="2200275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2027</a:t>
            </a:r>
            <a:r>
              <a:rPr lang="zh-CN" alt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年上市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1" name="Image 6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9219" y="3076315"/>
            <a:ext cx="1317854" cy="1317854"/>
          </a:xfrm>
          <a:prstGeom prst="rect">
            <a:avLst/>
          </a:prstGeom>
        </p:spPr>
      </p:pic>
      <p:pic>
        <p:nvPicPr>
          <p:cNvPr id="12" name="Image 7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24099" y="3428777"/>
            <a:ext cx="612986" cy="612986"/>
          </a:xfrm>
          <a:prstGeom prst="rect">
            <a:avLst/>
          </a:prstGeom>
        </p:spPr>
      </p:pic>
      <p:sp>
        <p:nvSpPr>
          <p:cNvPr id="13" name="Text 3"/>
          <p:cNvSpPr txBox="1"/>
          <p:nvPr>
            <p:custDataLst>
              <p:tags r:id="rId16"/>
            </p:custDataLst>
          </p:nvPr>
        </p:nvSpPr>
        <p:spPr>
          <a:xfrm>
            <a:off x="1063098" y="4307979"/>
            <a:ext cx="3341023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2026年上半年 - A轮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Text 4"/>
          <p:cNvSpPr txBox="1"/>
          <p:nvPr>
            <p:custDataLst>
              <p:tags r:id="rId17"/>
            </p:custDataLst>
          </p:nvPr>
        </p:nvSpPr>
        <p:spPr>
          <a:xfrm>
            <a:off x="5508625" y="4919345"/>
            <a:ext cx="4565015" cy="15862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融资金额： 5000万-1亿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美元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
投后估值： 50-200亿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美元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价值放大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规模化复制 + 占领核心市场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构建产业链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平台</a:t>
            </a:r>
            <a:endParaRPr lang="zh-CN" altLang="en-US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并应用到金融量化领域实现</a:t>
            </a:r>
            <a:r>
              <a:rPr lang="en-US" altLang="zh-CN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亿美金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营收）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Text 5"/>
          <p:cNvSpPr txBox="1"/>
          <p:nvPr>
            <p:custDataLst>
              <p:tags r:id="rId18"/>
            </p:custDataLst>
          </p:nvPr>
        </p:nvSpPr>
        <p:spPr>
          <a:xfrm>
            <a:off x="5648343" y="4302063"/>
            <a:ext cx="3358168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2026年下半年 - B轮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Text 6"/>
          <p:cNvSpPr txBox="1"/>
          <p:nvPr>
            <p:custDataLst>
              <p:tags r:id="rId19"/>
            </p:custDataLst>
          </p:nvPr>
        </p:nvSpPr>
        <p:spPr>
          <a:xfrm>
            <a:off x="10171430" y="4919345"/>
            <a:ext cx="4572000" cy="14046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估值： 500亿-1000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美金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领域应用产业链核心 + IPO准备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（实现产业链营收</a:t>
            </a:r>
            <a:r>
              <a:rPr lang="en-US" altLang="zh-CN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美金</a:t>
            </a:r>
            <a:endParaRPr lang="zh-CN" altLang="en-US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实现量化稳定收入</a:t>
            </a:r>
            <a:r>
              <a:rPr lang="en-US" altLang="zh-CN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美金</a:t>
            </a:r>
            <a:endParaRPr lang="zh-CN" altLang="en-US" b="1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应用到</a:t>
            </a:r>
            <a:r>
              <a:rPr lang="en-US" altLang="zh-CN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教育玩具领域</a:t>
            </a:r>
            <a:r>
              <a:rPr lang="en-US" altLang="zh-CN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</a:t>
            </a:r>
            <a:r>
              <a:rPr lang="zh-CN" altLang="en-US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美金）</a:t>
            </a:r>
            <a:endParaRPr lang="zh-CN" alt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algn="l">
              <a:buClrTx/>
              <a:buSzTx/>
              <a:buFontTx/>
            </a:pPr>
            <a:endParaRPr lang="zh-CN" alt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Text 7"/>
          <p:cNvSpPr txBox="1"/>
          <p:nvPr/>
        </p:nvSpPr>
        <p:spPr>
          <a:xfrm>
            <a:off x="1028942" y="2118978"/>
            <a:ext cx="4576886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从技术验证到产业核心，构建自成长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生态</a:t>
            </a:r>
            <a:endParaRPr lang="en-US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24" name="Text 0"/>
          <p:cNvSpPr txBox="1"/>
          <p:nvPr/>
        </p:nvSpPr>
        <p:spPr>
          <a:xfrm>
            <a:off x="1063079" y="695325"/>
            <a:ext cx="34706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第一轮融资用途详解</a:t>
            </a:r>
            <a:endParaRPr lang="en-US" sz="2700" dirty="0"/>
          </a:p>
        </p:txBody>
      </p:sp>
      <p:sp>
        <p:nvSpPr>
          <p:cNvPr id="25" name="Text 1"/>
          <p:cNvSpPr txBox="1"/>
          <p:nvPr/>
        </p:nvSpPr>
        <p:spPr>
          <a:xfrm>
            <a:off x="1062990" y="1689735"/>
            <a:ext cx="8303260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 使用周期：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12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个月 | 目标：完成技术验证 + 特定领域（金融量化）应用</a:t>
            </a:r>
            <a:endParaRPr lang="en-US" sz="1800" dirty="0"/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51" y="3653125"/>
            <a:ext cx="11540784" cy="955309"/>
          </a:xfrm>
          <a:prstGeom prst="rect">
            <a:avLst/>
          </a:prstGeom>
        </p:spPr>
      </p:pic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51" y="4829798"/>
            <a:ext cx="11540784" cy="955309"/>
          </a:xfrm>
          <a:prstGeom prst="rect">
            <a:avLst/>
          </a:prstGeom>
        </p:spPr>
      </p:pic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51" y="6015251"/>
            <a:ext cx="11540784" cy="955309"/>
          </a:xfrm>
          <a:prstGeom prst="rect">
            <a:avLst/>
          </a:prstGeom>
        </p:spPr>
      </p:pic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90" y="2466340"/>
            <a:ext cx="11534140" cy="1010920"/>
          </a:xfrm>
          <a:prstGeom prst="rect">
            <a:avLst/>
          </a:prstGeom>
        </p:spPr>
      </p:pic>
      <p:sp>
        <p:nvSpPr>
          <p:cNvPr id="32" name="Text 3"/>
          <p:cNvSpPr txBox="1"/>
          <p:nvPr/>
        </p:nvSpPr>
        <p:spPr>
          <a:xfrm>
            <a:off x="1359535" y="2800350"/>
            <a:ext cx="10327640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模型训练（60%）              </a:t>
            </a:r>
            <a:r>
              <a:rPr lang="zh-CN" altLang="en-US" sz="1800" b="1" dirty="0">
                <a:solidFill>
                  <a:srgbClr val="000000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总</a:t>
            </a:r>
            <a:r>
              <a:rPr lang="en-US" sz="1800" b="1" dirty="0">
                <a:solidFill>
                  <a:srgbClr val="000000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预训练成本</a:t>
            </a:r>
            <a:r>
              <a:rPr lang="en-US" sz="1800" b="1" dirty="0">
                <a:solidFill>
                  <a:schemeClr val="tx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不超过</a:t>
            </a:r>
            <a:r>
              <a:rPr lang="en-US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2000</a:t>
            </a:r>
            <a:r>
              <a:rPr lang="en-US" sz="1800" b="1" dirty="0">
                <a:solidFill>
                  <a:schemeClr val="tx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万人民币</a:t>
            </a:r>
            <a:r>
              <a:rPr lang="zh-CN" altLang="en-US" sz="1800" b="1" dirty="0">
                <a:solidFill>
                  <a:schemeClr val="tx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，预计出两个版本的大模型</a:t>
            </a:r>
            <a:endParaRPr lang="zh-CN" altLang="en-US" sz="1800" b="1" dirty="0">
              <a:solidFill>
                <a:schemeClr val="tx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</a:endParaRPr>
          </a:p>
        </p:txBody>
      </p:sp>
      <p:sp>
        <p:nvSpPr>
          <p:cNvPr id="33" name="Text 4"/>
          <p:cNvSpPr txBox="1"/>
          <p:nvPr/>
        </p:nvSpPr>
        <p:spPr>
          <a:xfrm>
            <a:off x="1359535" y="4015740"/>
            <a:ext cx="9937115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团队</a:t>
            </a:r>
            <a:r>
              <a:rPr lang="zh-CN" alt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扩充</a:t>
            </a:r>
            <a:r>
              <a:rPr 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（18%）                </a:t>
            </a:r>
            <a:r>
              <a:rPr lang="zh-CN" alt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团队</a:t>
            </a:r>
            <a:r>
              <a:rPr lang="en-US" altLang="zh-CN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15</a:t>
            </a:r>
            <a:r>
              <a:rPr lang="zh-CN" alt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人编制，平均</a:t>
            </a:r>
            <a:r>
              <a:rPr lang="en-US" altLang="zh-CN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3W</a:t>
            </a:r>
            <a:r>
              <a:rPr lang="zh-CN" alt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，人力</a:t>
            </a:r>
            <a:r>
              <a:rPr lang="zh-CN" alt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成本总预算是</a:t>
            </a:r>
            <a:r>
              <a:rPr lang="en-US" altLang="zh-CN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540</a:t>
            </a:r>
            <a:r>
              <a:rPr lang="zh-CN" alt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万</a:t>
            </a:r>
            <a:r>
              <a:rPr lang="en-US" altLang="zh-CN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 </a:t>
            </a:r>
            <a:endParaRPr lang="en-US" sz="1800" dirty="0"/>
          </a:p>
        </p:txBody>
      </p:sp>
      <p:sp>
        <p:nvSpPr>
          <p:cNvPr id="34" name="Text 5"/>
          <p:cNvSpPr txBox="1"/>
          <p:nvPr/>
        </p:nvSpPr>
        <p:spPr>
          <a:xfrm>
            <a:off x="1359535" y="5237480"/>
            <a:ext cx="9742170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业务扩展</a:t>
            </a:r>
            <a:r>
              <a:rPr 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（15%）                量化策略研究、金融量化模型适配、优化迭代、实盘测试等</a:t>
            </a:r>
            <a:endParaRPr lang="en-US" sz="1800" dirty="0"/>
          </a:p>
        </p:txBody>
      </p:sp>
      <p:sp>
        <p:nvSpPr>
          <p:cNvPr id="35" name="Text 6"/>
          <p:cNvSpPr txBox="1"/>
          <p:nvPr/>
        </p:nvSpPr>
        <p:spPr>
          <a:xfrm>
            <a:off x="1359535" y="6387465"/>
            <a:ext cx="9733915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运营储备</a:t>
            </a:r>
            <a:r>
              <a:rPr 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（7</a:t>
            </a:r>
            <a:r>
              <a:rPr 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%</a:t>
            </a:r>
            <a:r>
              <a:rPr lang="en-US" sz="1800" dirty="0">
                <a:solidFill>
                  <a:srgbClr val="19191A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）                 办公场地与设备、法务与财务规范化、品牌与市场推广等</a:t>
            </a:r>
            <a:endParaRPr lang="en-US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7975" y="2133600"/>
            <a:ext cx="8591550" cy="4305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133600"/>
            <a:ext cx="6686550" cy="430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0450" y="3771900"/>
            <a:ext cx="7688036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营收计划</a:t>
            </a:r>
            <a:endParaRPr lang="en-US" sz="54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62990" y="695325"/>
            <a:ext cx="7825105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2026</a:t>
            </a: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聚焦金融量化领域，快速建立市场地位</a:t>
            </a:r>
            <a:endParaRPr lang="en-US" sz="2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54" y="2624286"/>
            <a:ext cx="3486150" cy="13335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57" y="2562820"/>
            <a:ext cx="2870225" cy="514350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059" y="4051846"/>
            <a:ext cx="1114425" cy="3810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506048" y="3050530"/>
            <a:ext cx="217584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 效果可验证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196340" y="4172585"/>
            <a:ext cx="2892425" cy="14636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1、收益率、夏普比率、最大回撤等指标清晰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2、容易证明AI的价值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3、客户决策周期短</a:t>
            </a:r>
            <a:endParaRPr lang="en-US" sz="135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07" y="2624286"/>
            <a:ext cx="2870225" cy="5143500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837" y="4040312"/>
            <a:ext cx="1114425" cy="38100"/>
          </a:xfrm>
          <a:prstGeom prst="rect">
            <a:avLst/>
          </a:prstGeom>
        </p:spPr>
      </p:pic>
      <p:sp>
        <p:nvSpPr>
          <p:cNvPr id="11" name="Text 3"/>
          <p:cNvSpPr txBox="1"/>
          <p:nvPr/>
        </p:nvSpPr>
        <p:spPr>
          <a:xfrm>
            <a:off x="4533826" y="3038996"/>
            <a:ext cx="175613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刚需场景</a:t>
            </a:r>
            <a:endParaRPr lang="en-US" sz="2700" dirty="0"/>
          </a:p>
        </p:txBody>
      </p:sp>
      <p:sp>
        <p:nvSpPr>
          <p:cNvPr id="12" name="Text 4"/>
          <p:cNvSpPr txBox="1"/>
          <p:nvPr/>
        </p:nvSpPr>
        <p:spPr>
          <a:xfrm>
            <a:off x="4224040" y="4407897"/>
            <a:ext cx="2892159" cy="10287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1、策略持续优化是生存关键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市场环境变化快，需要AI持续进化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自成长AI完美匹配这一需求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067" y="2581722"/>
            <a:ext cx="3486150" cy="133350"/>
          </a:xfrm>
          <a:prstGeom prst="rect">
            <a:avLst/>
          </a:prstGeom>
        </p:spPr>
      </p:pic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542" y="2544887"/>
            <a:ext cx="2870225" cy="5143500"/>
          </a:xfrm>
          <a:prstGeom prst="rect">
            <a:avLst/>
          </a:prstGeom>
        </p:spPr>
      </p:pic>
      <p:pic>
        <p:nvPicPr>
          <p:cNvPr id="15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572" y="4009281"/>
            <a:ext cx="1114425" cy="38100"/>
          </a:xfrm>
          <a:prstGeom prst="rect">
            <a:avLst/>
          </a:prstGeom>
        </p:spPr>
      </p:pic>
      <p:sp>
        <p:nvSpPr>
          <p:cNvPr id="16" name="Text 5"/>
          <p:cNvSpPr txBox="1"/>
          <p:nvPr/>
        </p:nvSpPr>
        <p:spPr>
          <a:xfrm>
            <a:off x="7657560" y="3007965"/>
            <a:ext cx="217584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 竞争壁垒高</a:t>
            </a:r>
            <a:endParaRPr lang="en-US" sz="2700" dirty="0"/>
          </a:p>
        </p:txBody>
      </p:sp>
      <p:sp>
        <p:nvSpPr>
          <p:cNvPr id="17" name="Text 6"/>
          <p:cNvSpPr txBox="1"/>
          <p:nvPr/>
        </p:nvSpPr>
        <p:spPr>
          <a:xfrm>
            <a:off x="7359840" y="4407982"/>
            <a:ext cx="2892159" cy="7715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1、需要懂金融+懂AI+懂自成长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门槛高，竞争对手少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一旦建立标杆，客户粘性强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8" name="Image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485" y="2544887"/>
            <a:ext cx="2870225" cy="5143500"/>
          </a:xfrm>
          <a:prstGeom prst="rect">
            <a:avLst/>
          </a:prstGeom>
        </p:spPr>
      </p:pic>
      <p:pic>
        <p:nvPicPr>
          <p:cNvPr id="19" name="Image 1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515" y="4009281"/>
            <a:ext cx="1114425" cy="38100"/>
          </a:xfrm>
          <a:prstGeom prst="rect">
            <a:avLst/>
          </a:prstGeom>
        </p:spPr>
      </p:pic>
      <p:sp>
        <p:nvSpPr>
          <p:cNvPr id="20" name="Text 7"/>
          <p:cNvSpPr txBox="1"/>
          <p:nvPr/>
        </p:nvSpPr>
        <p:spPr>
          <a:xfrm>
            <a:off x="10956503" y="3038996"/>
            <a:ext cx="217584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 付费能力强</a:t>
            </a:r>
            <a:endParaRPr lang="en-US" sz="2700" dirty="0"/>
          </a:p>
        </p:txBody>
      </p:sp>
      <p:sp>
        <p:nvSpPr>
          <p:cNvPr id="21" name="Text 8"/>
          <p:cNvSpPr txBox="1"/>
          <p:nvPr/>
        </p:nvSpPr>
        <p:spPr>
          <a:xfrm>
            <a:off x="10670212" y="4407982"/>
            <a:ext cx="2814136" cy="7715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1、头部量化私募年营收数十亿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管理规模百亿级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愿意为核心技术付费数百万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2" name="Image 1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010" y="2581722"/>
            <a:ext cx="3486150" cy="133350"/>
          </a:xfrm>
          <a:prstGeom prst="rect">
            <a:avLst/>
          </a:prstGeom>
        </p:spPr>
      </p:pic>
      <p:sp>
        <p:nvSpPr>
          <p:cNvPr id="23" name="Text 9"/>
          <p:cNvSpPr txBox="1"/>
          <p:nvPr/>
        </p:nvSpPr>
        <p:spPr>
          <a:xfrm>
            <a:off x="1063079" y="1694631"/>
            <a:ext cx="44993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为什么首选金融量化领域？</a:t>
            </a:r>
            <a:endParaRPr lang="en-US" sz="27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63079" y="779780"/>
            <a:ext cx="34706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金融量化领域产品线</a:t>
            </a:r>
            <a:endParaRPr lang="en-US" sz="2700" b="1" dirty="0">
              <a:solidFill>
                <a:srgbClr val="1F2854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</a:endParaRPr>
          </a:p>
          <a:p>
            <a:pPr marL="0" indent="0" algn="l">
              <a:buNone/>
            </a:pP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象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AlphaGo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一样，战胜人类交易员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endParaRPr lang="en-US" sz="1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385" y="1834679"/>
            <a:ext cx="3048000" cy="204787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053" y="1848520"/>
            <a:ext cx="3048000" cy="204787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76" y="1834679"/>
            <a:ext cx="3048000" cy="2047875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628806" y="4029075"/>
            <a:ext cx="377924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量化策略自成长</a:t>
            </a: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系统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549578" y="4025367"/>
            <a:ext cx="275054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智能风控</a:t>
            </a: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系统</a:t>
            </a:r>
            <a:endParaRPr lang="en-US" sz="2700" dirty="0"/>
          </a:p>
        </p:txBody>
      </p:sp>
      <p:sp>
        <p:nvSpPr>
          <p:cNvPr id="9" name="Text 3"/>
          <p:cNvSpPr txBox="1"/>
          <p:nvPr/>
        </p:nvSpPr>
        <p:spPr>
          <a:xfrm>
            <a:off x="10088891" y="4029075"/>
            <a:ext cx="31277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提供外部技术服务</a:t>
            </a:r>
            <a:endParaRPr lang="en-US" sz="2700" dirty="0"/>
          </a:p>
        </p:txBody>
      </p:sp>
      <p:sp>
        <p:nvSpPr>
          <p:cNvPr id="10" name="Text 4"/>
          <p:cNvSpPr txBox="1"/>
          <p:nvPr/>
        </p:nvSpPr>
        <p:spPr>
          <a:xfrm>
            <a:off x="10088910" y="4543594"/>
            <a:ext cx="4565494" cy="3343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定位： 长尾市场| 年营收1</a:t>
            </a: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亿美元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服务内容：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私有化部署与培训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技术顾问与咨询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持续优化与支持
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目标客户：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家族办公室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高净值个人投资者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中小型私募（预算有限）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券商资管部门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Text 5"/>
          <p:cNvSpPr txBox="1"/>
          <p:nvPr/>
        </p:nvSpPr>
        <p:spPr>
          <a:xfrm>
            <a:off x="5501748" y="4744045"/>
            <a:ext cx="4565494" cy="30861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定位： 合规刚需  | 年营收2</a:t>
            </a: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亿美元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
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核心功能：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实时风险监控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异常交易识别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流动性风险预警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监管合规检查
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差异化优势：
可解释性： 每个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风险判断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都能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追溯到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具体原因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持续学习： 从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历史风险事件中不断进化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精确定位： 能准确指出风险来源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27" y="1896591"/>
            <a:ext cx="1924050" cy="1924050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647" y="1947342"/>
            <a:ext cx="1733476" cy="1733476"/>
          </a:xfrm>
          <a:prstGeom prst="rect">
            <a:avLst/>
          </a:prstGeom>
        </p:spPr>
      </p:pic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146" y="1852054"/>
            <a:ext cx="2000250" cy="1924050"/>
          </a:xfrm>
          <a:prstGeom prst="rect">
            <a:avLst/>
          </a:prstGeom>
        </p:spPr>
      </p:pic>
      <p:sp>
        <p:nvSpPr>
          <p:cNvPr id="15" name="Text 6"/>
          <p:cNvSpPr txBox="1"/>
          <p:nvPr/>
        </p:nvSpPr>
        <p:spPr>
          <a:xfrm>
            <a:off x="793271" y="4615458"/>
            <a:ext cx="4565494" cy="33432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定位： 产品线核心产品  | 年营收7</a:t>
            </a: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亿美元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
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核心功能：
</a:t>
            </a: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宏观、行业和公司基本面分析，</a:t>
            </a:r>
            <a:r>
              <a:rPr lang="en-US" altLang="zh-CN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形成选股策略</a:t>
            </a:r>
            <a:endParaRPr lang="zh-CN" alt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对社会层级建模，</a:t>
            </a:r>
            <a:r>
              <a:rPr lang="en-US" altLang="zh-CN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形成消息面监控</a:t>
            </a: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风险策略</a:t>
            </a:r>
            <a:endParaRPr lang="zh-CN" alt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对对手盘和自己进行分析，</a:t>
            </a:r>
            <a:r>
              <a:rPr lang="en-US" altLang="zh-CN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形成交易策略</a:t>
            </a:r>
            <a:endParaRPr lang="zh-CN" alt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对交易概率进行分析，</a:t>
            </a:r>
            <a:r>
              <a:rPr lang="en-US" altLang="zh-CN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形成对冲策略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策略参数实时优化
多因子动态组合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回测与实盘结合学习
黑天鹅事件应对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竞争优势：
可解释性： 能解释每次参数调整的原因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持续进化： 不是传统固定的策略模型，随市场波动进化
精确定位： 能定位到具体哪个参数需要调整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buNone/>
            </a:pPr>
            <a:endParaRPr lang="zh-CN" altLang="en-US" sz="135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Text 9"/>
          <p:cNvSpPr txBox="1"/>
          <p:nvPr/>
        </p:nvSpPr>
        <p:spPr>
          <a:xfrm>
            <a:off x="793115" y="7886700"/>
            <a:ext cx="5361940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7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总营收目标</a:t>
            </a:r>
            <a:r>
              <a:rPr lang="en-US" altLang="zh-CN" sz="27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27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亿</a:t>
            </a:r>
            <a:r>
              <a:rPr lang="zh-CN" altLang="en-US" sz="27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美金！！！</a:t>
            </a:r>
            <a:endParaRPr lang="en-US" sz="27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999" y="2624286"/>
            <a:ext cx="2870225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63079" y="695325"/>
            <a:ext cx="796948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2027</a:t>
            </a: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进军教育</a:t>
            </a: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玩具领域，开启个性化教育新纪元 </a:t>
            </a:r>
            <a:r>
              <a:rPr lang="zh-CN" altLang="en-US" sz="16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（</a:t>
            </a:r>
            <a:r>
              <a:rPr lang="zh-CN" altLang="en-US" sz="16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并为具身智能做准备）</a:t>
            </a:r>
            <a:endParaRPr lang="en-US" sz="16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54" y="2624286"/>
            <a:ext cx="3486150" cy="13335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554" y="2638872"/>
            <a:ext cx="2870225" cy="514350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728" y="3882777"/>
            <a:ext cx="1114425" cy="38100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1830177" y="3167583"/>
            <a:ext cx="1430131" cy="2571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2026</a:t>
            </a:r>
            <a:r>
              <a:rPr lang="en-US" sz="135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年技术积累</a:t>
            </a:r>
            <a:endParaRPr lang="en-US" sz="1350" dirty="0"/>
          </a:p>
        </p:txBody>
      </p:sp>
      <p:sp>
        <p:nvSpPr>
          <p:cNvPr id="9" name="Text 2"/>
          <p:cNvSpPr txBox="1"/>
          <p:nvPr/>
        </p:nvSpPr>
        <p:spPr>
          <a:xfrm>
            <a:off x="1179509" y="3834294"/>
            <a:ext cx="2892159" cy="411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金融量化的技术积累为教育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玩具奠定基础，技术储备充足： 自成长 + 灵魂模型 + 数据安全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1、自成长能力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玩具从与孩子的对话中学习，越玩越懂孩子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可解释性的应用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"决策可解释"让家长能理解AI玩具如何引导孩子，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教育过程透明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数据安全能力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保护儿童隐私数据（这是教育AI玩具的核心合规要求）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符合《儿童个人信息保护规定》
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807" y="2624286"/>
            <a:ext cx="2870225" cy="5143500"/>
          </a:xfrm>
          <a:prstGeom prst="rect">
            <a:avLst/>
          </a:prstGeom>
        </p:spPr>
      </p:pic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059" y="3947071"/>
            <a:ext cx="1114425" cy="38100"/>
          </a:xfrm>
          <a:prstGeom prst="rect">
            <a:avLst/>
          </a:prstGeom>
        </p:spPr>
      </p:pic>
      <p:sp>
        <p:nvSpPr>
          <p:cNvPr id="12" name="Text 3"/>
          <p:cNvSpPr txBox="1"/>
          <p:nvPr/>
        </p:nvSpPr>
        <p:spPr>
          <a:xfrm>
            <a:off x="4833696" y="3083128"/>
            <a:ext cx="1392412" cy="2571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5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灵魂模型的推出</a:t>
            </a:r>
            <a:endParaRPr lang="en-US" sz="1350" dirty="0"/>
          </a:p>
        </p:txBody>
      </p:sp>
      <p:sp>
        <p:nvSpPr>
          <p:cNvPr id="13" name="Text 4"/>
          <p:cNvSpPr txBox="1"/>
          <p:nvPr/>
        </p:nvSpPr>
        <p:spPr>
          <a:xfrm>
            <a:off x="4198553" y="4106838"/>
            <a:ext cx="2892159" cy="28289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孩子需要的不只是知识，更需要情感陪伴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情感识别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从孩子的语气、语速、用词识别情绪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情感反馈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AI能够做出共情的回应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情感记忆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记住孩子的情绪历史，建立长期陪伴关系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269" y="3947071"/>
            <a:ext cx="1114425" cy="38100"/>
          </a:xfrm>
          <a:prstGeom prst="rect">
            <a:avLst/>
          </a:prstGeom>
        </p:spPr>
      </p:pic>
      <p:sp>
        <p:nvSpPr>
          <p:cNvPr id="15" name="Text 5"/>
          <p:cNvSpPr txBox="1"/>
          <p:nvPr/>
        </p:nvSpPr>
        <p:spPr>
          <a:xfrm>
            <a:off x="7898514" y="3192140"/>
            <a:ext cx="2078208" cy="2571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市场需求巨大且痛点明确</a:t>
            </a:r>
            <a:endParaRPr lang="en-US" sz="1350" dirty="0"/>
          </a:p>
        </p:txBody>
      </p:sp>
      <p:sp>
        <p:nvSpPr>
          <p:cNvPr id="16" name="Text 6"/>
          <p:cNvSpPr txBox="1"/>
          <p:nvPr/>
        </p:nvSpPr>
        <p:spPr>
          <a:xfrm>
            <a:off x="7491543" y="4106838"/>
            <a:ext cx="2892159" cy="28289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1、家长焦虑 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担心孩子沉迷电子产品，但又希望科技助力教育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缺少陪伴：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父母工作忙，缺少高质量陪伴时间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个性化教育难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每个孩子不同，传统玩具/课程难以个性化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情感需求未满足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现有AI玩具功能性强，但缺乏情感连接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7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485" y="2544887"/>
            <a:ext cx="2870225" cy="5143500"/>
          </a:xfrm>
          <a:prstGeom prst="rect">
            <a:avLst/>
          </a:prstGeom>
        </p:spPr>
      </p:pic>
      <p:pic>
        <p:nvPicPr>
          <p:cNvPr id="18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515" y="4009281"/>
            <a:ext cx="1114425" cy="38100"/>
          </a:xfrm>
          <a:prstGeom prst="rect">
            <a:avLst/>
          </a:prstGeom>
        </p:spPr>
      </p:pic>
      <p:sp>
        <p:nvSpPr>
          <p:cNvPr id="19" name="Text 7"/>
          <p:cNvSpPr txBox="1"/>
          <p:nvPr/>
        </p:nvSpPr>
        <p:spPr>
          <a:xfrm>
            <a:off x="10561774" y="3192140"/>
            <a:ext cx="2919337" cy="2571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灵魂模型 + 教育</a:t>
            </a:r>
            <a:r>
              <a:rPr lang="en-US" sz="135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135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玩具 = 颠覆性产品</a:t>
            </a:r>
            <a:endParaRPr lang="en-US" sz="1350" dirty="0"/>
          </a:p>
        </p:txBody>
      </p:sp>
      <p:pic>
        <p:nvPicPr>
          <p:cNvPr id="20" name="Image 1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010" y="2581722"/>
            <a:ext cx="3486150" cy="133350"/>
          </a:xfrm>
          <a:prstGeom prst="rect">
            <a:avLst/>
          </a:prstGeom>
        </p:spPr>
      </p:pic>
      <p:sp>
        <p:nvSpPr>
          <p:cNvPr id="21" name="Text 8"/>
          <p:cNvSpPr txBox="1"/>
          <p:nvPr/>
        </p:nvSpPr>
        <p:spPr>
          <a:xfrm>
            <a:off x="1063079" y="1694631"/>
            <a:ext cx="515084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为什么接下来进军教育</a:t>
            </a:r>
            <a:r>
              <a:rPr lang="en-US" sz="27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27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玩具？</a:t>
            </a:r>
            <a:endParaRPr lang="en-US" sz="2700" dirty="0"/>
          </a:p>
        </p:txBody>
      </p:sp>
      <p:sp>
        <p:nvSpPr>
          <p:cNvPr id="22" name="Text 9"/>
          <p:cNvSpPr txBox="1"/>
          <p:nvPr/>
        </p:nvSpPr>
        <p:spPr>
          <a:xfrm>
            <a:off x="10656596" y="4106838"/>
            <a:ext cx="2824528" cy="3343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1、会成长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与孩子相处越久，越了解孩子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像一个真正的朋友一样，共同成长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有情感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能识别孩子的情绪、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表达共情、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建立情感连接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个性化教育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根据孩子的兴趣调整内容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动态调整难度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4、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不是灌输，而是引导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家长可控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家长能看到AI与孩子的对话内容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能设置AI的引导方向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63079" y="695325"/>
            <a:ext cx="377924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教育</a:t>
            </a: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玩具领域</a:t>
            </a: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产品线</a:t>
            </a:r>
            <a:endParaRPr lang="en-US" sz="2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385" y="1834679"/>
            <a:ext cx="3048000" cy="204787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053" y="1848520"/>
            <a:ext cx="3048000" cy="204787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76" y="1834679"/>
            <a:ext cx="3048000" cy="2047875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133623" y="3991513"/>
            <a:ext cx="24419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智能陪伴玩具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765862" y="4029075"/>
            <a:ext cx="27848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智能教育机器人</a:t>
            </a:r>
            <a:endParaRPr lang="en-US" sz="2700" dirty="0"/>
          </a:p>
        </p:txBody>
      </p:sp>
      <p:sp>
        <p:nvSpPr>
          <p:cNvPr id="9" name="Text 3"/>
          <p:cNvSpPr txBox="1"/>
          <p:nvPr/>
        </p:nvSpPr>
        <p:spPr>
          <a:xfrm>
            <a:off x="10445986" y="3987068"/>
            <a:ext cx="275054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情感陪伴</a:t>
            </a:r>
            <a:r>
              <a:rPr lang="en-US" sz="2700" b="1" dirty="0">
                <a:solidFill>
                  <a:srgbClr val="487CC8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AI</a:t>
            </a:r>
            <a:r>
              <a:rPr lang="en-US" sz="2700" b="1" dirty="0">
                <a:solidFill>
                  <a:srgbClr val="487CC8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宠物</a:t>
            </a:r>
            <a:endParaRPr lang="en-US" sz="2700" dirty="0"/>
          </a:p>
        </p:txBody>
      </p:sp>
      <p:sp>
        <p:nvSpPr>
          <p:cNvPr id="10" name="Text 4"/>
          <p:cNvSpPr txBox="1"/>
          <p:nvPr/>
        </p:nvSpPr>
        <p:spPr>
          <a:xfrm>
            <a:off x="9812983" y="4671864"/>
            <a:ext cx="4565494" cy="28289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定位： 情感陪伴 、特殊需求儿童| 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年营收4亿美元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产品形态：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类似宠物的玩具（狗、猫、兔子等）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柔软、安全，适合拥抱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能发出声音、震动、发光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核心功能：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情感唤醒，识别孩子的微表情、微动作，给予即时反馈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社交训练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，引导孩子表达情绪、教孩子识别情绪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行为矫正，正向强化、负向弱化、记录进步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Text 5"/>
          <p:cNvSpPr txBox="1"/>
          <p:nvPr/>
        </p:nvSpPr>
        <p:spPr>
          <a:xfrm>
            <a:off x="5529355" y="4671864"/>
            <a:ext cx="4565494" cy="30861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定位： 家庭教育助手 | 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年营收6亿美元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产品形态：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桌面机器人（带屏幕）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可移动，可做手势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更强的计算能力，更丰富的功能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核心功能：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作业辅导（AI家教）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学习习惯培养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兴趣培养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情感陪伴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Text 6"/>
          <p:cNvSpPr txBox="1"/>
          <p:nvPr/>
        </p:nvSpPr>
        <p:spPr>
          <a:xfrm>
            <a:off x="1133308" y="4615458"/>
            <a:ext cx="2824056" cy="3343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定位： 核心产品 | 年营收10亿美元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产品形态：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实体玩具（毛绒玩具、机器人等）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内置AI芯片，可离线运行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配备摄像头、麦克风、传感器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可以看、听、说、感知情绪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核心功能：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基于灵魂模型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情感陪伴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基于自成长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模型的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成长式教育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互动游戏与学习
</a:t>
            </a:r>
            <a:r>
              <a:rPr lang="en-US" sz="135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家长监控与引导</a:t>
            </a:r>
            <a:endParaRPr lang="en-US" sz="1350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036" y="2107369"/>
            <a:ext cx="1873281" cy="150243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336" y="1786367"/>
            <a:ext cx="2101007" cy="2101007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74" y="2070422"/>
            <a:ext cx="1539404" cy="1539404"/>
          </a:xfrm>
          <a:prstGeom prst="rect">
            <a:avLst/>
          </a:prstGeom>
        </p:spPr>
      </p:pic>
      <p:sp>
        <p:nvSpPr>
          <p:cNvPr id="16" name="Text 7"/>
          <p:cNvSpPr txBox="1"/>
          <p:nvPr/>
        </p:nvSpPr>
        <p:spPr>
          <a:xfrm>
            <a:off x="960120" y="7879080"/>
            <a:ext cx="4805680" cy="3429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7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总营收目标</a:t>
            </a:r>
            <a:r>
              <a:rPr lang="zh-CN" altLang="en-US" sz="27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2</a:t>
            </a:r>
            <a:r>
              <a:rPr lang="en-US" altLang="zh-CN" sz="27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  <a:sym typeface="+mn-ea"/>
              </a:rPr>
              <a:t>5</a:t>
            </a:r>
            <a:r>
              <a:rPr lang="zh-CN" altLang="en-US" sz="27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  <a:sym typeface="+mn-ea"/>
              </a:rPr>
              <a:t>亿美金！！！</a:t>
            </a:r>
            <a:endParaRPr lang="zh-CN" altLang="en-US" sz="2700" dirty="0">
              <a:solidFill>
                <a:srgbClr val="6E7191"/>
              </a:solidFill>
              <a:latin typeface="Source Han Sans CN" pitchFamily="34" charset="0"/>
              <a:ea typeface="Source Han Sans CN" pitchFamily="34" charset="-122"/>
              <a:cs typeface="Source Han Sans CN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85189" y="695325"/>
            <a:ext cx="13894347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北京，2025年9月25日——国际数据公司（IDC）于近日发布了2025年V2版IDC《全球人工智能和生成式人工智能支出指南》(IDC Worldwide AI and Generative AI Spending Guide)。IDC数据显示，2024年全球人工智能（AI）IT总投资规模为3,159亿美元，并有望在2029年</a:t>
            </a:r>
            <a:r>
              <a:rPr lang="en-US" sz="1800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增至12,619亿美元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，五年复合增长率（CAGR）为31.9%。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69" y="1895475"/>
            <a:ext cx="6404419" cy="494323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785685" y="7010158"/>
            <a:ext cx="4540472" cy="2000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50" b="1" u="sng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资料来源：https://my.idc.com/getdoc.jsp?containerId=prCHC53829925</a:t>
            </a:r>
            <a:endParaRPr lang="en-US" sz="105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Text 2"/>
          <p:cNvSpPr txBox="1"/>
          <p:nvPr/>
        </p:nvSpPr>
        <p:spPr>
          <a:xfrm>
            <a:off x="7410444" y="2743200"/>
            <a:ext cx="6634280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不可忽视的是，在企业级</a:t>
            </a:r>
            <a:r>
              <a:rPr lang="zh-CN" alt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大模型应用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中，绝大部分的应用场景同时需要：
</a:t>
            </a:r>
            <a:r>
              <a:rPr lang="en-US" sz="1800" b="1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可解释性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（金融、医疗、法律等高合规领域）
</a:t>
            </a:r>
            <a:r>
              <a:rPr lang="en-US" sz="1800" b="1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持续进化</a:t>
            </a:r>
            <a:r>
              <a:rPr lang="en-US" sz="1800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（知识快速更新，不想每年重新训练）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7410454" y="4982208"/>
            <a:ext cx="55280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这意味着：近万亿美元的市场空白</a:t>
            </a:r>
            <a:endParaRPr lang="en-US" sz="2700" dirty="0"/>
          </a:p>
        </p:txBody>
      </p:sp>
      <p:sp>
        <p:nvSpPr>
          <p:cNvPr id="8" name="Text 4"/>
          <p:cNvSpPr txBox="1"/>
          <p:nvPr/>
        </p:nvSpPr>
        <p:spPr>
          <a:xfrm>
            <a:off x="7410450" y="4272280"/>
            <a:ext cx="5188585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——同时也是现在</a:t>
            </a:r>
            <a:r>
              <a:rPr lang="zh-CN" altLang="en-US" sz="1800" b="1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大模型</a:t>
            </a:r>
            <a:r>
              <a:rPr lang="en-US" sz="1800" b="1" dirty="0">
                <a:solidFill>
                  <a:srgbClr val="6E7191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行业的困境</a:t>
            </a:r>
            <a:endParaRPr 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9525"/>
            <a:ext cx="15259050" cy="85915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9525"/>
            <a:ext cx="15259050" cy="85915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2451" y="552450"/>
            <a:ext cx="509234" cy="228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2023</a:t>
            </a:r>
            <a:endParaRPr lang="en-US" sz="12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20743"/>
            <a:ext cx="15259050" cy="859155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20743"/>
            <a:ext cx="15259050" cy="859155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6549591" y="3286125"/>
            <a:ext cx="2542351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感谢聆听，欢迎提问。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03339" y="7661969"/>
            <a:ext cx="4258447" cy="685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创始人：盛伟  
联系方式：shengwei@mandelbrot.cn 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Text 3"/>
          <p:cNvSpPr txBox="1"/>
          <p:nvPr/>
        </p:nvSpPr>
        <p:spPr>
          <a:xfrm>
            <a:off x="503555" y="3629025"/>
            <a:ext cx="14457589" cy="15716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25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致谢</a:t>
            </a:r>
            <a:endParaRPr lang="en-US" sz="8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054" y="2709383"/>
            <a:ext cx="8941724" cy="16020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613" y="2155668"/>
            <a:ext cx="25766" cy="65005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68" y="2773249"/>
            <a:ext cx="45895" cy="78934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82" y="2142241"/>
            <a:ext cx="32482" cy="663479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318" y="2726257"/>
            <a:ext cx="139880" cy="139881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176" y="2712834"/>
            <a:ext cx="139880" cy="139881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89" y="2712834"/>
            <a:ext cx="139880" cy="13988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82" y="1954285"/>
            <a:ext cx="1072958" cy="42181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732" y="3213162"/>
            <a:ext cx="1072958" cy="425404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982" y="1940858"/>
            <a:ext cx="1072958" cy="42181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21507" y="607479"/>
            <a:ext cx="4610096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颠覆</a:t>
            </a: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OpenAI</a:t>
            </a: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 超越</a:t>
            </a: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DeepSeek</a:t>
            </a:r>
            <a:endParaRPr lang="en-US" sz="27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Image 1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529" y="2142241"/>
            <a:ext cx="25766" cy="650054"/>
          </a:xfrm>
          <a:prstGeom prst="rect">
            <a:avLst/>
          </a:prstGeom>
        </p:spPr>
      </p:pic>
      <p:pic>
        <p:nvPicPr>
          <p:cNvPr id="15" name="Image 1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802" y="2739684"/>
            <a:ext cx="139880" cy="139881"/>
          </a:xfrm>
          <a:prstGeom prst="rect">
            <a:avLst/>
          </a:prstGeom>
        </p:spPr>
      </p:pic>
      <p:pic>
        <p:nvPicPr>
          <p:cNvPr id="16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5507" y="2006738"/>
            <a:ext cx="1679284" cy="421818"/>
          </a:xfrm>
          <a:prstGeom prst="rect">
            <a:avLst/>
          </a:prstGeom>
        </p:spPr>
      </p:pic>
      <p:pic>
        <p:nvPicPr>
          <p:cNvPr id="17" name="Image 1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000" y="2769664"/>
            <a:ext cx="45895" cy="789345"/>
          </a:xfrm>
          <a:prstGeom prst="rect">
            <a:avLst/>
          </a:prstGeom>
        </p:spPr>
      </p:pic>
      <p:pic>
        <p:nvPicPr>
          <p:cNvPr id="18" name="Image 1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8019" y="3213162"/>
            <a:ext cx="1623027" cy="430249"/>
          </a:xfrm>
          <a:prstGeom prst="rect">
            <a:avLst/>
          </a:prstGeom>
        </p:spPr>
      </p:pic>
      <p:pic>
        <p:nvPicPr>
          <p:cNvPr id="19" name="Image 1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439" y="2726257"/>
            <a:ext cx="139880" cy="139881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11104401" y="5729171"/>
            <a:ext cx="5031315" cy="1371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核心价值来源：
定义</a:t>
            </a:r>
            <a:r>
              <a:rPr lang="en-US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"自成长</a:t>
            </a:r>
            <a:r>
              <a:rPr lang="zh-CN" altLang="en-US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大模型</a:t>
            </a:r>
            <a:r>
              <a:rPr lang="en-US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的技术范式
建立</a:t>
            </a:r>
            <a:r>
              <a:rPr lang="en-US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"可解释+进化"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的产品标准
形成</a:t>
            </a:r>
            <a:r>
              <a:rPr lang="en-US" b="1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产业链协作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生态</a:t>
            </a:r>
            <a:endParaRPr lang="en-US" sz="1800" dirty="0"/>
          </a:p>
        </p:txBody>
      </p:sp>
      <p:sp>
        <p:nvSpPr>
          <p:cNvPr id="21" name="Text 2"/>
          <p:cNvSpPr txBox="1"/>
          <p:nvPr/>
        </p:nvSpPr>
        <p:spPr>
          <a:xfrm>
            <a:off x="10998734" y="1796323"/>
            <a:ext cx="5031315" cy="1371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核心价值来源：
定义了"大规模预训练"的技术范式
建立了"通用</a:t>
            </a:r>
            <a:r>
              <a:rPr lang="zh-CN" alt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大模型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"的产品形态
形成了开发者生态和品牌认知</a:t>
            </a:r>
            <a:endParaRPr lang="en-US" sz="1800" dirty="0"/>
          </a:p>
        </p:txBody>
      </p:sp>
      <p:pic>
        <p:nvPicPr>
          <p:cNvPr id="22" name="Image 17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498" y="6311922"/>
            <a:ext cx="8941724" cy="160201"/>
          </a:xfrm>
          <a:prstGeom prst="rect">
            <a:avLst/>
          </a:prstGeom>
        </p:spPr>
      </p:pic>
      <p:pic>
        <p:nvPicPr>
          <p:cNvPr id="23" name="Image 18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076" y="5758118"/>
            <a:ext cx="25766" cy="650054"/>
          </a:xfrm>
          <a:prstGeom prst="rect">
            <a:avLst/>
          </a:prstGeom>
        </p:spPr>
      </p:pic>
      <p:pic>
        <p:nvPicPr>
          <p:cNvPr id="24" name="Image 1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31" y="6375964"/>
            <a:ext cx="45895" cy="789345"/>
          </a:xfrm>
          <a:prstGeom prst="rect">
            <a:avLst/>
          </a:prstGeom>
        </p:spPr>
      </p:pic>
      <p:pic>
        <p:nvPicPr>
          <p:cNvPr id="25" name="Image 2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45" y="5744961"/>
            <a:ext cx="32482" cy="663480"/>
          </a:xfrm>
          <a:prstGeom prst="rect">
            <a:avLst/>
          </a:prstGeom>
        </p:spPr>
      </p:pic>
      <p:pic>
        <p:nvPicPr>
          <p:cNvPr id="26" name="Image 2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819" y="6328712"/>
            <a:ext cx="139880" cy="139880"/>
          </a:xfrm>
          <a:prstGeom prst="rect">
            <a:avLst/>
          </a:prstGeom>
        </p:spPr>
      </p:pic>
      <p:pic>
        <p:nvPicPr>
          <p:cNvPr id="27" name="Image 2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732" y="6315289"/>
            <a:ext cx="139880" cy="139880"/>
          </a:xfrm>
          <a:prstGeom prst="rect">
            <a:avLst/>
          </a:prstGeom>
        </p:spPr>
      </p:pic>
      <p:pic>
        <p:nvPicPr>
          <p:cNvPr id="28" name="Image 2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08" y="6315289"/>
            <a:ext cx="139880" cy="139880"/>
          </a:xfrm>
          <a:prstGeom prst="rect">
            <a:avLst/>
          </a:prstGeom>
        </p:spPr>
      </p:pic>
      <p:pic>
        <p:nvPicPr>
          <p:cNvPr id="29" name="Image 2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5240" y="5556885"/>
            <a:ext cx="1457960" cy="446405"/>
          </a:xfrm>
          <a:prstGeom prst="rect">
            <a:avLst/>
          </a:prstGeom>
        </p:spPr>
      </p:pic>
      <p:pic>
        <p:nvPicPr>
          <p:cNvPr id="30" name="Image 2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2818" y="6819463"/>
            <a:ext cx="1714184" cy="421818"/>
          </a:xfrm>
          <a:prstGeom prst="rect">
            <a:avLst/>
          </a:prstGeom>
        </p:spPr>
      </p:pic>
      <p:pic>
        <p:nvPicPr>
          <p:cNvPr id="31" name="Image 2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245" y="5543550"/>
            <a:ext cx="1746250" cy="421640"/>
          </a:xfrm>
          <a:prstGeom prst="rect">
            <a:avLst/>
          </a:prstGeom>
        </p:spPr>
      </p:pic>
      <p:pic>
        <p:nvPicPr>
          <p:cNvPr id="32" name="Image 27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93" y="5744696"/>
            <a:ext cx="25766" cy="650054"/>
          </a:xfrm>
          <a:prstGeom prst="rect">
            <a:avLst/>
          </a:prstGeom>
        </p:spPr>
      </p:pic>
      <p:pic>
        <p:nvPicPr>
          <p:cNvPr id="33" name="Image 2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507" y="6342148"/>
            <a:ext cx="139880" cy="139880"/>
          </a:xfrm>
          <a:prstGeom prst="rect">
            <a:avLst/>
          </a:prstGeom>
        </p:spPr>
      </p:pic>
      <p:pic>
        <p:nvPicPr>
          <p:cNvPr id="34" name="Image 29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33245" y="5543569"/>
            <a:ext cx="2193689" cy="421818"/>
          </a:xfrm>
          <a:prstGeom prst="rect">
            <a:avLst/>
          </a:prstGeom>
        </p:spPr>
      </p:pic>
      <p:pic>
        <p:nvPicPr>
          <p:cNvPr id="35" name="Image 3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63" y="6372374"/>
            <a:ext cx="45895" cy="789345"/>
          </a:xfrm>
          <a:prstGeom prst="rect">
            <a:avLst/>
          </a:prstGeom>
        </p:spPr>
      </p:pic>
      <p:pic>
        <p:nvPicPr>
          <p:cNvPr id="36" name="Image 31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1413" y="6819463"/>
            <a:ext cx="1623027" cy="421818"/>
          </a:xfrm>
          <a:prstGeom prst="rect">
            <a:avLst/>
          </a:prstGeom>
        </p:spPr>
      </p:pic>
      <p:pic>
        <p:nvPicPr>
          <p:cNvPr id="37" name="Image 3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902" y="6328712"/>
            <a:ext cx="139880" cy="139880"/>
          </a:xfrm>
          <a:prstGeom prst="rect">
            <a:avLst/>
          </a:prstGeom>
        </p:spPr>
      </p:pic>
      <p:pic>
        <p:nvPicPr>
          <p:cNvPr id="38" name="Image 3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049" y="4308801"/>
            <a:ext cx="14569381" cy="133351"/>
          </a:xfrm>
          <a:prstGeom prst="rect">
            <a:avLst/>
          </a:prstGeom>
        </p:spPr>
      </p:pic>
      <p:sp>
        <p:nvSpPr>
          <p:cNvPr id="39" name="Text 3"/>
          <p:cNvSpPr txBox="1"/>
          <p:nvPr/>
        </p:nvSpPr>
        <p:spPr>
          <a:xfrm>
            <a:off x="911963" y="3829008"/>
            <a:ext cx="1039769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OpenAI</a:t>
            </a:r>
            <a:endParaRPr lang="en-US" sz="18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0" name="Image 3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049" y="7984469"/>
            <a:ext cx="14569120" cy="133352"/>
          </a:xfrm>
          <a:prstGeom prst="rect">
            <a:avLst/>
          </a:prstGeom>
        </p:spPr>
      </p:pic>
      <p:sp>
        <p:nvSpPr>
          <p:cNvPr id="41" name="Text 4"/>
          <p:cNvSpPr txBox="1"/>
          <p:nvPr/>
        </p:nvSpPr>
        <p:spPr>
          <a:xfrm>
            <a:off x="13744463" y="7567519"/>
            <a:ext cx="1170756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曼德勃罗</a:t>
            </a:r>
            <a:endParaRPr lang="en-US" sz="1800" dirty="0"/>
          </a:p>
        </p:txBody>
      </p:sp>
      <p:sp>
        <p:nvSpPr>
          <p:cNvPr id="42" name="Text 5"/>
          <p:cNvSpPr txBox="1"/>
          <p:nvPr/>
        </p:nvSpPr>
        <p:spPr>
          <a:xfrm>
            <a:off x="1037590" y="2051685"/>
            <a:ext cx="87376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2015年成立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3" name="Text 6"/>
          <p:cNvSpPr txBox="1"/>
          <p:nvPr/>
        </p:nvSpPr>
        <p:spPr>
          <a:xfrm>
            <a:off x="2628246" y="3326170"/>
            <a:ext cx="940838" cy="200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2018年GPT-1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4" name="Text 7"/>
          <p:cNvSpPr txBox="1"/>
          <p:nvPr/>
        </p:nvSpPr>
        <p:spPr>
          <a:xfrm>
            <a:off x="3917748" y="2066041"/>
            <a:ext cx="940838" cy="200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2020年GPT-3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5" name="Text 8"/>
          <p:cNvSpPr txBox="1"/>
          <p:nvPr/>
        </p:nvSpPr>
        <p:spPr>
          <a:xfrm>
            <a:off x="5540592" y="3325853"/>
            <a:ext cx="1387559" cy="200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2022年ChatGPT爆发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6" name="Text 9"/>
          <p:cNvSpPr txBox="1"/>
          <p:nvPr/>
        </p:nvSpPr>
        <p:spPr>
          <a:xfrm>
            <a:off x="7182725" y="2117634"/>
            <a:ext cx="1467702" cy="200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2024年估值900亿美金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7" name="Text 10"/>
          <p:cNvSpPr txBox="1"/>
          <p:nvPr/>
        </p:nvSpPr>
        <p:spPr>
          <a:xfrm>
            <a:off x="1287145" y="5668645"/>
            <a:ext cx="1364615" cy="16065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2025 V1.0 </a:t>
            </a: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验证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8" name="Text 11"/>
          <p:cNvSpPr txBox="1"/>
          <p:nvPr/>
        </p:nvSpPr>
        <p:spPr>
          <a:xfrm>
            <a:off x="2746375" y="6883400"/>
            <a:ext cx="1426845" cy="26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2026年 V2.</a:t>
            </a: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 </a:t>
            </a: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产品化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9" name="Text 12"/>
          <p:cNvSpPr txBox="1"/>
          <p:nvPr/>
        </p:nvSpPr>
        <p:spPr>
          <a:xfrm>
            <a:off x="3926205" y="5668645"/>
            <a:ext cx="1370965" cy="200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2026年</a:t>
            </a: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产业链生态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0" name="Text 13"/>
          <p:cNvSpPr txBox="1"/>
          <p:nvPr/>
        </p:nvSpPr>
        <p:spPr>
          <a:xfrm>
            <a:off x="5674089" y="6944646"/>
            <a:ext cx="1142196" cy="200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2027年灵魂模型 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1" name="Text 14"/>
          <p:cNvSpPr txBox="1"/>
          <p:nvPr/>
        </p:nvSpPr>
        <p:spPr>
          <a:xfrm>
            <a:off x="7237158" y="5654473"/>
            <a:ext cx="1996183" cy="200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0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2027年上市 估值1000亿美金</a:t>
            </a:r>
            <a:endParaRPr lang="en-US" sz="105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87042" y="2891790"/>
            <a:ext cx="114300" cy="14573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58525" y="4897989"/>
            <a:ext cx="114300" cy="1457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21915" y="3291840"/>
            <a:ext cx="114300" cy="14573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46076" y="4301490"/>
            <a:ext cx="5000048" cy="647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09628" y="4301490"/>
            <a:ext cx="4066152" cy="647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74115" y="4301490"/>
            <a:ext cx="4445533" cy="647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306041" y="2339340"/>
            <a:ext cx="923925" cy="9239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53712" y="6196965"/>
            <a:ext cx="923925" cy="9239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269490" y="2444115"/>
            <a:ext cx="923925" cy="923925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04770" y="114300"/>
            <a:ext cx="3127739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阶段性价值增长点</a:t>
            </a:r>
            <a:endParaRPr lang="en-US" sz="2700" dirty="0"/>
          </a:p>
        </p:txBody>
      </p:sp>
      <p:sp>
        <p:nvSpPr>
          <p:cNvPr id="12" name="Text 1"/>
          <p:cNvSpPr txBox="1"/>
          <p:nvPr>
            <p:custDataLst>
              <p:tags r:id="rId17"/>
            </p:custDataLst>
          </p:nvPr>
        </p:nvSpPr>
        <p:spPr>
          <a:xfrm>
            <a:off x="5798532" y="1664442"/>
            <a:ext cx="328135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生态构建 → 标准化</a:t>
            </a:r>
            <a:endParaRPr lang="en-US" sz="2700" dirty="0"/>
          </a:p>
        </p:txBody>
      </p:sp>
      <p:sp>
        <p:nvSpPr>
          <p:cNvPr id="13" name="Text 2"/>
          <p:cNvSpPr txBox="1"/>
          <p:nvPr>
            <p:custDataLst>
              <p:tags r:id="rId18"/>
            </p:custDataLst>
          </p:nvPr>
        </p:nvSpPr>
        <p:spPr>
          <a:xfrm>
            <a:off x="5798689" y="2429493"/>
            <a:ext cx="4547922" cy="1371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目标客户：100+企业 + 开发者生态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收入模式：平台+生态分成+专业领域应用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营收目标：25亿美元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估值倍数：25倍PS ≈ 600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亿美元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Text 3"/>
          <p:cNvSpPr txBox="1"/>
          <p:nvPr>
            <p:custDataLst>
              <p:tags r:id="rId19"/>
            </p:custDataLst>
          </p:nvPr>
        </p:nvSpPr>
        <p:spPr>
          <a:xfrm>
            <a:off x="1212550" y="5225415"/>
            <a:ext cx="3281358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技术验证 → 产品化</a:t>
            </a:r>
            <a:endParaRPr lang="en-US" sz="2700" dirty="0"/>
          </a:p>
        </p:txBody>
      </p:sp>
      <p:sp>
        <p:nvSpPr>
          <p:cNvPr id="15" name="Text 4"/>
          <p:cNvSpPr txBox="1"/>
          <p:nvPr>
            <p:custDataLst>
              <p:tags r:id="rId20"/>
            </p:custDataLst>
          </p:nvPr>
        </p:nvSpPr>
        <p:spPr>
          <a:xfrm>
            <a:off x="1212550" y="5862781"/>
            <a:ext cx="4949888" cy="1371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目标客户：10-30家头部企业
收入模式：定制部署+技术授权+专业领域应用
</a:t>
            </a: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营收目标：10亿美元
估值倍数：20倍PS ≈ 200亿美元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Text 5"/>
          <p:cNvSpPr txBox="1"/>
          <p:nvPr>
            <p:custDataLst>
              <p:tags r:id="rId21"/>
            </p:custDataLst>
          </p:nvPr>
        </p:nvSpPr>
        <p:spPr>
          <a:xfrm>
            <a:off x="9875603" y="5225331"/>
            <a:ext cx="3167173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F2854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产业链核心 →</a:t>
            </a: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 IPO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Source Han Sans CN" pitchFamily="34" charset="-120"/>
            </a:endParaRPr>
          </a:p>
        </p:txBody>
      </p:sp>
      <p:sp>
        <p:nvSpPr>
          <p:cNvPr id="17" name="Text 6"/>
          <p:cNvSpPr txBox="1"/>
          <p:nvPr>
            <p:custDataLst>
              <p:tags r:id="rId22"/>
            </p:custDataLst>
          </p:nvPr>
        </p:nvSpPr>
        <p:spPr>
          <a:xfrm>
            <a:off x="9875621" y="5739765"/>
            <a:ext cx="5978588" cy="1371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目标客户：1000+企业 + 产业联盟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收入模式：平台+标准授权+生态分成+专业领域应用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营收目标：35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亿美元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估值倍数：30倍PS ≈ 1000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亿美元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8" name="Image 9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5705" y="104775"/>
            <a:ext cx="66675" cy="742950"/>
          </a:xfrm>
          <a:prstGeom prst="rect">
            <a:avLst/>
          </a:prstGeom>
        </p:spPr>
      </p:pic>
      <p:sp>
        <p:nvSpPr>
          <p:cNvPr id="19" name="Text 7"/>
          <p:cNvSpPr txBox="1"/>
          <p:nvPr>
            <p:custDataLst>
              <p:tags r:id="rId24"/>
            </p:custDataLst>
          </p:nvPr>
        </p:nvSpPr>
        <p:spPr>
          <a:xfrm>
            <a:off x="2330454" y="4453890"/>
            <a:ext cx="942156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阶段一</a:t>
            </a:r>
            <a:endParaRPr lang="en-US" sz="1800" dirty="0"/>
          </a:p>
        </p:txBody>
      </p:sp>
      <p:sp>
        <p:nvSpPr>
          <p:cNvPr id="20" name="Text 8"/>
          <p:cNvSpPr txBox="1"/>
          <p:nvPr>
            <p:custDataLst>
              <p:tags r:id="rId25"/>
            </p:custDataLst>
          </p:nvPr>
        </p:nvSpPr>
        <p:spPr>
          <a:xfrm>
            <a:off x="7405511" y="4453890"/>
            <a:ext cx="942156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阶段二</a:t>
            </a:r>
            <a:endParaRPr lang="en-US" sz="1800" dirty="0"/>
          </a:p>
        </p:txBody>
      </p:sp>
      <p:sp>
        <p:nvSpPr>
          <p:cNvPr id="21" name="Text 9"/>
          <p:cNvSpPr txBox="1"/>
          <p:nvPr>
            <p:custDataLst>
              <p:tags r:id="rId26"/>
            </p:custDataLst>
          </p:nvPr>
        </p:nvSpPr>
        <p:spPr>
          <a:xfrm>
            <a:off x="12271298" y="4453890"/>
            <a:ext cx="942156" cy="342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Source Han Sans CN" pitchFamily="34" charset="0"/>
                <a:ea typeface="Source Han Sans CN" pitchFamily="34" charset="-122"/>
                <a:cs typeface="Source Han Sans CN" pitchFamily="34" charset="-120"/>
              </a:rPr>
              <a:t>阶段三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7975" y="2133600"/>
            <a:ext cx="8591550" cy="4305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133600"/>
            <a:ext cx="6686550" cy="430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5650" y="3639122"/>
            <a:ext cx="8430986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大模型</a:t>
            </a:r>
            <a:r>
              <a:rPr lang="en-US" sz="54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行业的根本性困境</a:t>
            </a:r>
            <a:endParaRPr lang="en-US" sz="5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08712" y="1764906"/>
            <a:ext cx="4419600" cy="443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96473" y="3917556"/>
            <a:ext cx="4429167" cy="1428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9148" y="3917556"/>
            <a:ext cx="4429167" cy="1428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543943" y="5022456"/>
            <a:ext cx="952500" cy="952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53106" y="5022456"/>
            <a:ext cx="952500" cy="952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543943" y="1998269"/>
            <a:ext cx="952500" cy="952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99224" y="1998269"/>
            <a:ext cx="952500" cy="952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" y="685800"/>
            <a:ext cx="66675" cy="74295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6300" y="614680"/>
            <a:ext cx="3641090" cy="5143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大模型</a:t>
            </a: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行业核心痛点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Text 1"/>
          <p:cNvSpPr txBox="1"/>
          <p:nvPr>
            <p:custDataLst>
              <p:tags r:id="rId12"/>
            </p:custDataLst>
          </p:nvPr>
        </p:nvSpPr>
        <p:spPr>
          <a:xfrm>
            <a:off x="1046265" y="1650606"/>
            <a:ext cx="2441939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预训练成本高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Text 2"/>
          <p:cNvSpPr txBox="1"/>
          <p:nvPr>
            <p:custDataLst>
              <p:tags r:id="rId13"/>
            </p:custDataLst>
          </p:nvPr>
        </p:nvSpPr>
        <p:spPr>
          <a:xfrm>
            <a:off x="9999765" y="1650606"/>
            <a:ext cx="3127739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增量数据重复训练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Text 3"/>
          <p:cNvSpPr txBox="1"/>
          <p:nvPr>
            <p:custDataLst>
              <p:tags r:id="rId14"/>
            </p:custDataLst>
          </p:nvPr>
        </p:nvSpPr>
        <p:spPr>
          <a:xfrm>
            <a:off x="1046265" y="4670031"/>
            <a:ext cx="3470639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训练推理过程不透明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Text 4"/>
          <p:cNvSpPr txBox="1"/>
          <p:nvPr>
            <p:custDataLst>
              <p:tags r:id="rId15"/>
            </p:custDataLst>
          </p:nvPr>
        </p:nvSpPr>
        <p:spPr>
          <a:xfrm>
            <a:off x="9999754" y="4670031"/>
            <a:ext cx="2669967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b="1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输入token限制</a:t>
            </a:r>
            <a:endParaRPr lang="en-US" sz="2700" b="1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5" name="Image 8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85813" y="2206823"/>
            <a:ext cx="585051" cy="539511"/>
          </a:xfrm>
          <a:prstGeom prst="rect">
            <a:avLst/>
          </a:prstGeom>
        </p:spPr>
      </p:pic>
      <p:pic>
        <p:nvPicPr>
          <p:cNvPr id="16" name="Image 9" descr="preencoded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752501" y="2206823"/>
            <a:ext cx="535385" cy="535386"/>
          </a:xfrm>
          <a:prstGeom prst="rect">
            <a:avLst/>
          </a:prstGeom>
        </p:spPr>
      </p:pic>
      <p:pic>
        <p:nvPicPr>
          <p:cNvPr id="17" name="Image 10" descr="preencode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787864" y="5157215"/>
            <a:ext cx="682985" cy="682986"/>
          </a:xfrm>
          <a:prstGeom prst="rect">
            <a:avLst/>
          </a:prstGeom>
        </p:spPr>
      </p:pic>
      <p:pic>
        <p:nvPicPr>
          <p:cNvPr id="18" name="Image 11" descr="preencoded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620446" y="5102805"/>
            <a:ext cx="799531" cy="791803"/>
          </a:xfrm>
          <a:prstGeom prst="rect">
            <a:avLst/>
          </a:prstGeom>
        </p:spPr>
      </p:pic>
      <p:sp>
        <p:nvSpPr>
          <p:cNvPr id="19" name="Text 5"/>
          <p:cNvSpPr txBox="1"/>
          <p:nvPr/>
        </p:nvSpPr>
        <p:spPr>
          <a:xfrm>
            <a:off x="1023808" y="7720394"/>
            <a:ext cx="7894049" cy="5143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700" dirty="0">
                <a:solidFill>
                  <a:srgbClr val="1F285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自成长模型将解决上面的问题，开创下一个时代</a:t>
            </a:r>
            <a:endParaRPr lang="en-US" sz="2700" dirty="0">
              <a:solidFill>
                <a:srgbClr val="1F285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0" name="Text 6"/>
          <p:cNvSpPr txBox="1"/>
          <p:nvPr>
            <p:custDataLst>
              <p:tags r:id="rId24"/>
            </p:custDataLst>
          </p:nvPr>
        </p:nvSpPr>
        <p:spPr>
          <a:xfrm>
            <a:off x="1046262" y="2319719"/>
            <a:ext cx="4445454" cy="1371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当前主流大模型（如GPT-4、Claude）需要数千万美元的算力投入，中小企业和研究机构难以承担。训练一次模型可能需要数万张GPU卡运行数月。</a:t>
            </a:r>
            <a:endParaRPr 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Text 7"/>
          <p:cNvSpPr txBox="1"/>
          <p:nvPr>
            <p:custDataLst>
              <p:tags r:id="rId25"/>
            </p:custDataLst>
          </p:nvPr>
        </p:nvSpPr>
        <p:spPr>
          <a:xfrm>
            <a:off x="9999761" y="2384031"/>
            <a:ext cx="4445454" cy="1371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传统模型无法持续学习新知识，每次更新都需要全量重新训练。这导致知识更新周期长（通常6-12个月），且成本呈指数级增长。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2" name="Text 8"/>
          <p:cNvSpPr txBox="1"/>
          <p:nvPr>
            <p:custDataLst>
              <p:tags r:id="rId26"/>
            </p:custDataLst>
          </p:nvPr>
        </p:nvSpPr>
        <p:spPr>
          <a:xfrm>
            <a:off x="1020533" y="5339144"/>
            <a:ext cx="4445454" cy="17145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深度学习模型的"黑盒"特性使得错误难以定位和修正。
</a:t>
            </a: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当模型出现幻觉（Hallucination）或错误输出时，无法追溯问题根源，只能通过海量数据重新训练。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3" name="Text 9"/>
          <p:cNvSpPr txBox="1"/>
          <p:nvPr>
            <p:custDataLst>
              <p:tags r:id="rId27"/>
            </p:custDataLst>
          </p:nvPr>
        </p:nvSpPr>
        <p:spPr>
          <a:xfrm>
            <a:off x="9986758" y="5455723"/>
            <a:ext cx="4445454" cy="1371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rgbClr val="6E719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现有模型的上下文窗口有限（通常2K-128K tokens），处理长文档、复杂任务时需要分段处理，导致信息丢失和理解断裂。长期对话记忆能力弱。</a:t>
            </a:r>
            <a:endParaRPr lang="en-US" dirty="0">
              <a:solidFill>
                <a:srgbClr val="6E719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7975" y="2133600"/>
            <a:ext cx="8591550" cy="4305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133600"/>
            <a:ext cx="6686550" cy="430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0450" y="3771900"/>
            <a:ext cx="7688036" cy="10287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Source Han Sans CN" pitchFamily="34" charset="-120"/>
              </a:rPr>
              <a:t>自成长模型：技术突破</a:t>
            </a:r>
            <a:endParaRPr lang="en-US" sz="54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0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1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2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3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4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5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6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7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8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19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20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1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2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3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4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5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6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7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8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29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3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30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31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32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33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34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35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36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37.xml><?xml version="1.0" encoding="utf-8"?>
<p:tagLst xmlns:p="http://schemas.openxmlformats.org/presentationml/2006/main">
  <p:tag name="KSO_WM_DIAGRAM_VIRTUALLY_FRAME" val="{&quot;height&quot;:425.436062992126,&quot;left&quot;:64.49984251968503,&quot;top&quot;:129.96897637795274,&quot;width&quot;:1072.9186614173227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1_1*i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1_1*i*2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40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1_1*a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NOCLEAR" val="0"/>
  <p:tag name="KSO_WM_UNIT_VALUE" val="11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671_1*f*1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_BRIGHTNESS" val="0.15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671_1*i*4"/>
  <p:tag name="KSO_WM_TEMPLATE_CATEGORY" val="diagram"/>
  <p:tag name="KSO_WM_TEMPLATE_INDEX" val="20203671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SLIDE_ID" val="diagram2020367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95*464"/>
  <p:tag name="KSO_WM_SLIDE_POSITION" val="32*36"/>
  <p:tag name="KSO_WM_TAG_VERSION" val="1.0"/>
  <p:tag name="KSO_WM_BEAUTIFY_FLAG" val="#wm#"/>
  <p:tag name="KSO_WM_TEMPLATE_CATEGORY" val="diagram"/>
  <p:tag name="KSO_WM_TEMPLATE_INDEX" val="20203671"/>
  <p:tag name="KSO_WM_SLIDE_LAYOUT" val="a_f"/>
  <p:tag name="KSO_WM_SLIDE_LAYOUT_CNT" val="1_1"/>
</p:tagLst>
</file>

<file path=ppt/tags/tag45.xml><?xml version="1.0" encoding="utf-8"?>
<p:tagLst xmlns:p="http://schemas.openxmlformats.org/presentationml/2006/main">
  <p:tag name="KSO_WM_UNIT_PLACING_PICTURE_USER_VIEWPORT" val="{&quot;height&quot;:6781,&quot;width&quot;:2389}"/>
</p:tagLst>
</file>

<file path=ppt/tags/tag46.xml><?xml version="1.0" encoding="utf-8"?>
<p:tagLst xmlns:p="http://schemas.openxmlformats.org/presentationml/2006/main">
  <p:tag name="KSO_WM_UNIT_PLACING_PICTURE_USER_VIEWPORT" val="{&quot;height&quot;:2151,&quot;width&quot;:1807}"/>
</p:tagLst>
</file>

<file path=ppt/tags/tag47.xml><?xml version="1.0" encoding="utf-8"?>
<p:tagLst xmlns:p="http://schemas.openxmlformats.org/presentationml/2006/main">
  <p:tag name="KSO_WM_UNIT_PLACING_PICTURE_USER_VIEWPORT" val="{&quot;height&quot;:6781,&quot;width&quot;:2389}"/>
</p:tagLst>
</file>

<file path=ppt/tags/tag48.xml><?xml version="1.0" encoding="utf-8"?>
<p:tagLst xmlns:p="http://schemas.openxmlformats.org/presentationml/2006/main">
  <p:tag name="KSO_WM_UNIT_PLACING_PICTURE_USER_VIEWPORT" val="{&quot;height&quot;:2200,&quot;width&quot;:1893}"/>
</p:tagLst>
</file>

<file path=ppt/tags/tag49.xml><?xml version="1.0" encoding="utf-8"?>
<p:tagLst xmlns:p="http://schemas.openxmlformats.org/presentationml/2006/main">
  <p:tag name="KSO_WM_UNIT_PLACING_PICTURE_USER_VIEWPORT" val="{&quot;height&quot;:6781,&quot;width&quot;:2389}"/>
</p:tagLst>
</file>

<file path=ppt/tags/tag5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50.xml><?xml version="1.0" encoding="utf-8"?>
<p:tagLst xmlns:p="http://schemas.openxmlformats.org/presentationml/2006/main">
  <p:tag name="KSO_WM_UNIT_PLACING_PICTURE_USER_VIEWPORT" val="{&quot;height&quot;:3000,&quot;width&quot;:3000}"/>
</p:tagLst>
</file>

<file path=ppt/tags/tag51.xml><?xml version="1.0" encoding="utf-8"?>
<p:tagLst xmlns:p="http://schemas.openxmlformats.org/presentationml/2006/main">
  <p:tag name="KSO_WM_UNIT_PLACING_PICTURE_USER_VIEWPORT" val="{&quot;height&quot;:6781,&quot;width&quot;:2389}"/>
</p:tagLst>
</file>

<file path=ppt/tags/tag52.xml><?xml version="1.0" encoding="utf-8"?>
<p:tagLst xmlns:p="http://schemas.openxmlformats.org/presentationml/2006/main">
  <p:tag name="KSO_WM_UNIT_PLACING_PICTURE_USER_VIEWPORT" val="{&quot;height&quot;:3000,&quot;width&quot;:3000}"/>
</p:tagLst>
</file>

<file path=ppt/tags/tag53.xml><?xml version="1.0" encoding="utf-8"?>
<p:tagLst xmlns:p="http://schemas.openxmlformats.org/presentationml/2006/main">
  <p:tag name="KSO_WM_UNIT_PLACING_PICTURE_USER_VIEWPORT" val="{&quot;height&quot;:6781,&quot;width&quot;:2389}"/>
</p:tagLst>
</file>

<file path=ppt/tags/tag54.xml><?xml version="1.0" encoding="utf-8"?>
<p:tagLst xmlns:p="http://schemas.openxmlformats.org/presentationml/2006/main">
  <p:tag name="KSO_WM_UNIT_PLACING_PICTURE_USER_VIEWPORT" val="{&quot;height&quot;:3000,&quot;width&quot;:3000}"/>
</p:tagLst>
</file>

<file path=ppt/tags/tag55.xml><?xml version="1.0" encoding="utf-8"?>
<p:tagLst xmlns:p="http://schemas.openxmlformats.org/presentationml/2006/main">
  <p:tag name="KSO_WM_UNIT_PLACING_PICTURE_USER_VIEWPORT" val="{&quot;height&quot;:1831.6551181102361,&quot;width&quot;:3257.4897637795275}"/>
</p:tagLst>
</file>

<file path=ppt/tags/tag56.xml><?xml version="1.0" encoding="utf-8"?>
<p:tagLst xmlns:p="http://schemas.openxmlformats.org/presentationml/2006/main">
  <p:tag name="KSO_WM_UNIT_PLACING_PICTURE_USER_VIEWPORT" val="{&quot;height&quot;:1831.6551181102361,&quot;width&quot;:3870.262992125984}"/>
</p:tagLst>
</file>

<file path=ppt/tags/tag57.xml><?xml version="1.0" encoding="utf-8"?>
<p:tagLst xmlns:p="http://schemas.openxmlformats.org/presentationml/2006/main">
  <p:tag name="KSO_WM_UNIT_PLACING_PICTURE_USER_VIEWPORT" val="{&quot;height&quot;:1831.6551181102361,&quot;width&quot;:3906.8267716535433}"/>
</p:tagLst>
</file>

<file path=ppt/tags/tag58.xml><?xml version="1.0" encoding="utf-8"?>
<p:tagLst xmlns:p="http://schemas.openxmlformats.org/presentationml/2006/main">
  <p:tag name="KSO_WM_UNIT_PLACING_PICTURE_USER_VIEWPORT" val="{&quot;height&quot;:1831.6551181102361,&quot;width&quot;:3274.511811023622}"/>
</p:tagLst>
</file>

<file path=ppt/tags/tag59.xml><?xml version="1.0" encoding="utf-8"?>
<p:tagLst xmlns:p="http://schemas.openxmlformats.org/presentationml/2006/main">
  <p:tag name="KSO_WM_UNIT_PLACING_PICTURE_USER_VIEWPORT" val="{&quot;height&quot;:1831.6551181102361,&quot;width&quot;:3597.011023622047}"/>
</p:tagLst>
</file>

<file path=ppt/tags/tag6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60.xml><?xml version="1.0" encoding="utf-8"?>
<p:tagLst xmlns:p="http://schemas.openxmlformats.org/presentationml/2006/main">
  <p:tag name="KSO_WM_UNIT_PLACING_PICTURE_USER_VIEWPORT" val="{&quot;height&quot;:1831.6551181102361,&quot;width&quot;:18733.828346456692}"/>
</p:tagLst>
</file>

<file path=ppt/tags/tag61.xml><?xml version="1.0" encoding="utf-8"?>
<p:tagLst xmlns:p="http://schemas.openxmlformats.org/presentationml/2006/main">
  <p:tag name="KSO_WM_UNIT_PLACING_PICTURE_USER_VIEWPORT" val="{&quot;height&quot;:3777.8314960629923,&quot;width&quot;:7464.170078740158}"/>
</p:tagLst>
</file>

<file path=ppt/tags/tag62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63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64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65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66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67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68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69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70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1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2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3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4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5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6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7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8.xml><?xml version="1.0" encoding="utf-8"?>
<p:tagLst xmlns:p="http://schemas.openxmlformats.org/presentationml/2006/main">
  <p:tag name="KSO_WM_DIAGRAM_VIRTUALLY_FRAME" val="{&quot;height&quot;:420.75,&quot;left&quot;:84,&quot;top&quot;:187.5,&quot;width&quot;:1032}"/>
</p:tagLst>
</file>

<file path=ppt/tags/tag79.xml><?xml version="1.0" encoding="utf-8"?>
<p:tagLst xmlns:p="http://schemas.openxmlformats.org/presentationml/2006/main">
  <p:tag name="KSO_WM_DIAGRAM_VIRTUALLY_FRAME" val="{&quot;height&quot;:458.05,&quot;left&quot;:69,&quot;top&quot;:166.45,&quot;width&quot;:1016.45}"/>
</p:tagLst>
</file>

<file path=ppt/tags/tag8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80.xml><?xml version="1.0" encoding="utf-8"?>
<p:tagLst xmlns:p="http://schemas.openxmlformats.org/presentationml/2006/main">
  <p:tag name="KSO_WM_DIAGRAM_VIRTUALLY_FRAME" val="{&quot;height&quot;:458.05,&quot;left&quot;:69,&quot;top&quot;:166.45,&quot;width&quot;:1016.45}"/>
</p:tagLst>
</file>

<file path=ppt/tags/tag81.xml><?xml version="1.0" encoding="utf-8"?>
<p:tagLst xmlns:p="http://schemas.openxmlformats.org/presentationml/2006/main">
  <p:tag name="KSO_WM_DIAGRAM_VIRTUALLY_FRAME" val="{&quot;height&quot;:458.05,&quot;left&quot;:69,&quot;top&quot;:166.45,&quot;width&quot;:1016.45}"/>
</p:tagLst>
</file>

<file path=ppt/tags/tag82.xml><?xml version="1.0" encoding="utf-8"?>
<p:tagLst xmlns:p="http://schemas.openxmlformats.org/presentationml/2006/main">
  <p:tag name="KSO_WM_DIAGRAM_VIRTUALLY_FRAME" val="{&quot;height&quot;:458.05,&quot;left&quot;:69,&quot;top&quot;:166.45,&quot;width&quot;:1016.45}"/>
</p:tagLst>
</file>

<file path=ppt/tags/tag83.xml><?xml version="1.0" encoding="utf-8"?>
<p:tagLst xmlns:p="http://schemas.openxmlformats.org/presentationml/2006/main">
  <p:tag name="TABLE_ENDDRAG_ORIGIN_RECT" val="955*518"/>
  <p:tag name="TABLE_ENDDRAG_RECT" val="76*127*955*518"/>
</p:tagLst>
</file>

<file path=ppt/tags/tag84.xml><?xml version="1.0" encoding="utf-8"?>
<p:tagLst xmlns:p="http://schemas.openxmlformats.org/presentationml/2006/main">
  <p:tag name="KSO_WM_UNIT_PLACING_PICTURE_USER_VIEWPORT" val="{&quot;height&quot;:3225,&quot;width&quot;:4800}"/>
</p:tagLst>
</file>

<file path=ppt/tags/tag85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86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87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88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89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9.xml><?xml version="1.0" encoding="utf-8"?>
<p:tagLst xmlns:p="http://schemas.openxmlformats.org/presentationml/2006/main">
  <p:tag name="KSO_WM_DIAGRAM_VIRTUALLY_FRAME" val="{&quot;height&quot;:442.62787401574803,&quot;left&quot;:89.4,&quot;top&quot;:131.05842519685038,&quot;width&quot;:1184.8129133858267}"/>
</p:tagLst>
</file>

<file path=ppt/tags/tag90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91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92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93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94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95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96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ags/tag97.xml><?xml version="1.0" encoding="utf-8"?>
<p:tagLst xmlns:p="http://schemas.openxmlformats.org/presentationml/2006/main">
  <p:tag name="KSO_WM_DIAGRAM_VIRTUALLY_FRAME" val="{&quot;height&quot;:244.77165354330708,&quot;left&quot;:83.70700787401574,&quot;top&quot;:240.15527559055118,&quot;width&quot;:1077.192992125984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7642</Words>
  <Application>WPS 演示</Application>
  <PresentationFormat>On-screen Show (16:9)</PresentationFormat>
  <Paragraphs>509</Paragraphs>
  <Slides>40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9" baseType="lpstr">
      <vt:lpstr>Arial</vt:lpstr>
      <vt:lpstr>宋体</vt:lpstr>
      <vt:lpstr>Wingdings</vt:lpstr>
      <vt:lpstr>黑体</vt:lpstr>
      <vt:lpstr>Source Han Sans CN</vt:lpstr>
      <vt:lpstr>Segoe Print</vt:lpstr>
      <vt:lpstr>Source Han Sans CN</vt:lpstr>
      <vt:lpstr>Source Han Sans CN</vt:lpstr>
      <vt:lpstr>微软雅黑</vt:lpstr>
      <vt:lpstr>MingLiU-ExtB</vt:lpstr>
      <vt:lpstr>微软雅黑 Light</vt:lpstr>
      <vt:lpstr>Calibri</vt:lpstr>
      <vt:lpstr>Arial Unicode MS</vt:lpstr>
      <vt:lpstr>等线</vt:lpstr>
      <vt:lpstr>Segoe UI</vt:lpstr>
      <vt:lpstr>Calibri Light</vt:lpstr>
      <vt:lpstr>Office Theme</vt:lpstr>
      <vt:lpstr>1_Office Theme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paul-sheng</cp:lastModifiedBy>
  <cp:revision>102</cp:revision>
  <dcterms:created xsi:type="dcterms:W3CDTF">2025-11-10T10:29:00Z</dcterms:created>
  <dcterms:modified xsi:type="dcterms:W3CDTF">2026-01-30T10:02:31Z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F0CF91FAB0154A4F8E79C2411AE8AE24_12</vt:lpwstr>
  </property>
  <property fmtid="{D5CDD505-2E9C-101B-9397-08002B2CF9AE}" pid="3" name="KSOProductBuildVer">
    <vt:lpwstr>2052-12.1.0.24657</vt:lpwstr>
  </property>
</Properties>
</file>