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7" r:id="rId4"/>
    <p:sldId id="259" r:id="rId6"/>
    <p:sldId id="263" r:id="rId7"/>
    <p:sldId id="260" r:id="rId8"/>
    <p:sldId id="262" r:id="rId9"/>
    <p:sldId id="265" r:id="rId10"/>
    <p:sldId id="266" r:id="rId11"/>
    <p:sldId id="269" r:id="rId12"/>
    <p:sldId id="270" r:id="rId13"/>
    <p:sldId id="261" r:id="rId14"/>
    <p:sldId id="267" r:id="rId15"/>
    <p:sldId id="268" r:id="rId16"/>
    <p:sldId id="264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预计算</a:t>
            </a:r>
            <a:r>
              <a:rPr lang="zh-CN" altLang="en-US"/>
              <a:t>能避免每次计算三角函数开销；在生成时按</a:t>
            </a:r>
            <a:r>
              <a:rPr lang="en-US" altLang="zh-CN"/>
              <a:t> position_ids </a:t>
            </a:r>
            <a:r>
              <a:rPr lang="zh-CN" altLang="en-US"/>
              <a:t>索引能正确对齐已缓存的</a:t>
            </a:r>
            <a:r>
              <a:rPr lang="en-US" altLang="zh-CN"/>
              <a:t> prefix </a:t>
            </a:r>
            <a:r>
              <a:rPr lang="zh-CN" altLang="en-US"/>
              <a:t>与新</a:t>
            </a:r>
            <a:r>
              <a:rPr lang="en-US" altLang="zh-CN"/>
              <a:t> token </a:t>
            </a:r>
            <a:r>
              <a:rPr lang="zh-CN" altLang="en-US"/>
              <a:t>的位置。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这段代码实现了旋转位置编码</a:t>
            </a:r>
            <a:r>
              <a:rPr lang="en-US" altLang="zh-CN"/>
              <a:t>(RoPE, Rotary Position Embedding)</a:t>
            </a:r>
            <a:r>
              <a:rPr lang="zh-CN" altLang="en-US"/>
              <a:t>的核心逻辑，主要用于为</a:t>
            </a:r>
            <a:r>
              <a:rPr lang="en-US" altLang="zh-CN"/>
              <a:t>Transformer</a:t>
            </a:r>
            <a:r>
              <a:rPr lang="zh-CN" altLang="en-US"/>
              <a:t>模型中的</a:t>
            </a:r>
            <a:r>
              <a:rPr lang="en-US" altLang="zh-CN"/>
              <a:t>query</a:t>
            </a:r>
            <a:r>
              <a:rPr lang="zh-CN" altLang="en-US"/>
              <a:t>和</a:t>
            </a:r>
            <a:r>
              <a:rPr lang="en-US" altLang="zh-CN"/>
              <a:t>key</a:t>
            </a:r>
            <a:r>
              <a:rPr lang="zh-CN" altLang="en-US"/>
              <a:t>添加位置信息。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绝对性：每个位置有唯一编码，直接标记序列中的绝对位置。无法直接捕捉相对位置关系</a:t>
            </a:r>
            <a:endParaRPr lang="zh-CN" altLang="en-US"/>
          </a:p>
          <a:p>
            <a:r>
              <a:rPr lang="zh-CN" altLang="en-US"/>
              <a:t>加性融合：位置向量与词向量直接相加，可能干扰语义信息。</a:t>
            </a:r>
            <a:endParaRPr lang="zh-CN" altLang="en-US"/>
          </a:p>
          <a:p>
            <a:r>
              <a:rPr lang="zh-CN" altLang="en-US"/>
              <a:t>长序列局限：随着位置增大，高频维度（如</a:t>
            </a:r>
            <a:r>
              <a:rPr lang="en-US" altLang="zh-CN"/>
              <a:t>i </a:t>
            </a:r>
            <a:r>
              <a:rPr lang="zh-CN" altLang="en-US"/>
              <a:t>较大时）的编码值趋近于零，导致位置信息衰减。</a:t>
            </a:r>
            <a:endParaRPr lang="zh-CN" altLang="en-US"/>
          </a:p>
          <a:p>
            <a:r>
              <a:rPr lang="en-US" altLang="zh-CN"/>
              <a:t>RoPE</a:t>
            </a:r>
            <a:r>
              <a:rPr lang="zh-CN" altLang="en-US"/>
              <a:t>通过旋转操作动态编码相对位置，克服了原始编码的绝对位置局限，与自注意力机制深度融合，在长序列处理和相对位置建模上具有显著优势。其核心创新在于将位置信息嵌入到</a:t>
            </a:r>
            <a:r>
              <a:rPr lang="en-US" altLang="zh-CN"/>
              <a:t>Q/K</a:t>
            </a:r>
            <a:r>
              <a:rPr lang="zh-CN" altLang="en-US"/>
              <a:t>的交互过程中，而非独立加法融合，使模型能够更自然地捕捉序列中的距离和顺序关系，这也是其在现代大模型（如</a:t>
            </a:r>
            <a:r>
              <a:rPr lang="en-US" altLang="zh-CN"/>
              <a:t>LLaMA</a:t>
            </a:r>
            <a:r>
              <a:rPr lang="zh-CN" altLang="en-US"/>
              <a:t>、</a:t>
            </a:r>
            <a:r>
              <a:rPr lang="en-US" altLang="zh-CN"/>
              <a:t>DeepSeek-V2</a:t>
            </a:r>
            <a:r>
              <a:rPr lang="zh-CN" altLang="en-US"/>
              <a:t>）中广泛应用的关键原因。</a:t>
            </a:r>
            <a:endParaRPr lang="zh-CN" altLang="en-US"/>
          </a:p>
          <a:p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注意力分数只依赖相对位置差，</a:t>
            </a:r>
            <a:r>
              <a:rPr lang="en-US" altLang="zh-CN"/>
              <a:t>RoPE</a:t>
            </a:r>
            <a:r>
              <a:rPr lang="zh-CN" altLang="en-US"/>
              <a:t>的优势</a:t>
            </a:r>
            <a:r>
              <a:rPr lang="zh-CN" altLang="en-US"/>
              <a:t>在于：</a:t>
            </a:r>
            <a:endParaRPr lang="zh-CN" altLang="en-US"/>
          </a:p>
          <a:p>
            <a:r>
              <a:rPr lang="zh-CN" altLang="en-US"/>
              <a:t>相对位置建模：无论</a:t>
            </a:r>
            <a:r>
              <a:rPr lang="en-US" altLang="zh-CN"/>
              <a:t>“</a:t>
            </a:r>
            <a:r>
              <a:rPr lang="zh-CN" altLang="en-US"/>
              <a:t>我</a:t>
            </a:r>
            <a:r>
              <a:rPr lang="en-US" altLang="zh-CN"/>
              <a:t>”</a:t>
            </a:r>
            <a:r>
              <a:rPr lang="zh-CN" altLang="en-US"/>
              <a:t>在位置</a:t>
            </a:r>
            <a:r>
              <a:rPr lang="en-US" altLang="zh-CN"/>
              <a:t>1</a:t>
            </a:r>
            <a:r>
              <a:rPr lang="zh-CN" altLang="en-US"/>
              <a:t>还是</a:t>
            </a:r>
            <a:r>
              <a:rPr lang="en-US" altLang="zh-CN"/>
              <a:t>3</a:t>
            </a:r>
            <a:r>
              <a:rPr lang="zh-CN" altLang="en-US"/>
              <a:t>，只要相对距离为</a:t>
            </a:r>
            <a:r>
              <a:rPr lang="en-US" altLang="zh-CN"/>
              <a:t>2</a:t>
            </a:r>
            <a:r>
              <a:rPr lang="zh-CN" altLang="en-US"/>
              <a:t>，旋转角度差固定，点积结果反映相同的相对位置关系（如</a:t>
            </a:r>
            <a:r>
              <a:rPr lang="en-US" altLang="zh-CN"/>
              <a:t>“</a:t>
            </a:r>
            <a:r>
              <a:rPr lang="zh-CN" altLang="en-US"/>
              <a:t>我爱你</a:t>
            </a:r>
            <a:r>
              <a:rPr lang="en-US" altLang="zh-CN"/>
              <a:t>”</a:t>
            </a:r>
            <a:r>
              <a:rPr lang="zh-CN" altLang="en-US"/>
              <a:t>和</a:t>
            </a:r>
            <a:r>
              <a:rPr lang="en-US" altLang="zh-CN"/>
              <a:t>“</a:t>
            </a:r>
            <a:r>
              <a:rPr lang="zh-CN" altLang="en-US"/>
              <a:t>你爱我</a:t>
            </a:r>
            <a:r>
              <a:rPr lang="en-US" altLang="zh-CN"/>
              <a:t>”</a:t>
            </a:r>
            <a:r>
              <a:rPr lang="zh-CN" altLang="en-US"/>
              <a:t>中</a:t>
            </a:r>
            <a:r>
              <a:rPr lang="en-US" altLang="zh-CN"/>
              <a:t>“</a:t>
            </a:r>
            <a:r>
              <a:rPr lang="zh-CN" altLang="en-US"/>
              <a:t>我</a:t>
            </a:r>
            <a:r>
              <a:rPr lang="en-US" altLang="zh-CN"/>
              <a:t>”</a:t>
            </a:r>
            <a:r>
              <a:rPr lang="zh-CN" altLang="en-US"/>
              <a:t>和</a:t>
            </a:r>
            <a:r>
              <a:rPr lang="en-US" altLang="zh-CN"/>
              <a:t>“</a:t>
            </a:r>
            <a:r>
              <a:rPr lang="zh-CN" altLang="en-US"/>
              <a:t>你</a:t>
            </a:r>
            <a:r>
              <a:rPr lang="en-US" altLang="zh-CN"/>
              <a:t>”</a:t>
            </a:r>
            <a:r>
              <a:rPr lang="zh-CN" altLang="en-US"/>
              <a:t>的距离均为</a:t>
            </a:r>
            <a:r>
              <a:rPr lang="en-US" altLang="zh-CN"/>
              <a:t>2</a:t>
            </a:r>
            <a:r>
              <a:rPr lang="zh-CN" altLang="en-US"/>
              <a:t>，模型可捕捉到相同的相对距离）。</a:t>
            </a:r>
            <a:endParaRPr lang="zh-CN" altLang="en-US"/>
          </a:p>
          <a:p>
            <a:r>
              <a:rPr lang="zh-CN" altLang="en-US"/>
              <a:t>长序列适应性：角度随位置线性增长，无周期性限制，支持训练长度之外的推理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相对位置编码让注意力计算能够感知两个</a:t>
            </a:r>
            <a:r>
              <a:rPr lang="en-US" altLang="zh-CN"/>
              <a:t> token </a:t>
            </a:r>
            <a:r>
              <a:rPr lang="zh-CN" altLang="en-US"/>
              <a:t>之间的距离</a:t>
            </a:r>
            <a:r>
              <a:rPr lang="en-US" altLang="zh-CN"/>
              <a:t>/</a:t>
            </a:r>
            <a:r>
              <a:rPr lang="zh-CN" altLang="en-US"/>
              <a:t>顺序关系（例如</a:t>
            </a:r>
            <a:r>
              <a:rPr lang="en-US" altLang="zh-CN"/>
              <a:t> “</a:t>
            </a:r>
            <a:r>
              <a:rPr lang="zh-CN" altLang="en-US"/>
              <a:t>前后多少位</a:t>
            </a:r>
            <a:r>
              <a:rPr lang="en-US" altLang="zh-CN"/>
              <a:t>”</a:t>
            </a:r>
            <a:r>
              <a:rPr lang="zh-CN" altLang="en-US"/>
              <a:t>、</a:t>
            </a:r>
            <a:r>
              <a:rPr lang="en-US" altLang="zh-CN"/>
              <a:t>“</a:t>
            </a:r>
            <a:r>
              <a:rPr lang="zh-CN" altLang="en-US"/>
              <a:t>谁在谁的左</a:t>
            </a:r>
            <a:r>
              <a:rPr lang="en-US" altLang="zh-CN"/>
              <a:t>/</a:t>
            </a:r>
            <a:r>
              <a:rPr lang="zh-CN" altLang="en-US"/>
              <a:t>右</a:t>
            </a:r>
            <a:r>
              <a:rPr lang="en-US" altLang="zh-CN"/>
              <a:t>”</a:t>
            </a:r>
            <a:r>
              <a:rPr lang="zh-CN" altLang="en-US"/>
              <a:t>），这是语言</a:t>
            </a:r>
            <a:r>
              <a:rPr lang="en-US" altLang="zh-CN"/>
              <a:t>/</a:t>
            </a:r>
            <a:r>
              <a:rPr lang="zh-CN" altLang="en-US"/>
              <a:t>序列任务中非常重要的结构信息；相对位置比绝对位置更贴近模型需要的</a:t>
            </a:r>
            <a:r>
              <a:rPr lang="en-US" altLang="zh-CN"/>
              <a:t>“</a:t>
            </a:r>
            <a:r>
              <a:rPr lang="zh-CN" altLang="en-US"/>
              <a:t>局部</a:t>
            </a:r>
            <a:r>
              <a:rPr lang="en-US" altLang="zh-CN"/>
              <a:t>/</a:t>
            </a:r>
            <a:r>
              <a:rPr lang="zh-CN" altLang="en-US"/>
              <a:t>相对关系</a:t>
            </a:r>
            <a:r>
              <a:rPr lang="en-US" altLang="zh-CN"/>
              <a:t>”</a:t>
            </a:r>
            <a:r>
              <a:rPr lang="zh-CN" altLang="en-US"/>
              <a:t>信息，因而通常能带来更好的泛化、迁移与长序列外推能力。</a:t>
            </a:r>
            <a:endParaRPr lang="zh-CN" altLang="en-US"/>
          </a:p>
          <a:p>
            <a:r>
              <a:rPr lang="zh-CN" altLang="en-US"/>
              <a:t>语言结构、依赖关系经常与相对位置有关：动词与其主语可能相隔若干词；修饰词通常靠近被修饰词；在代码或</a:t>
            </a:r>
            <a:r>
              <a:rPr lang="en-US" altLang="zh-CN"/>
              <a:t> DNA </a:t>
            </a:r>
            <a:r>
              <a:rPr lang="zh-CN" altLang="en-US"/>
              <a:t>等序列里，</a:t>
            </a:r>
            <a:r>
              <a:rPr lang="en-US" altLang="zh-CN"/>
              <a:t>“</a:t>
            </a:r>
            <a:r>
              <a:rPr lang="zh-CN" altLang="en-US"/>
              <a:t>邻近</a:t>
            </a:r>
            <a:r>
              <a:rPr lang="en-US" altLang="zh-CN"/>
              <a:t>”</a:t>
            </a:r>
            <a:r>
              <a:rPr lang="zh-CN" altLang="en-US"/>
              <a:t>或</a:t>
            </a:r>
            <a:r>
              <a:rPr lang="en-US" altLang="zh-CN"/>
              <a:t>“</a:t>
            </a:r>
            <a:r>
              <a:rPr lang="zh-CN" altLang="en-US"/>
              <a:t>相对偏移</a:t>
            </a:r>
            <a:r>
              <a:rPr lang="en-US" altLang="zh-CN"/>
              <a:t>”</a:t>
            </a:r>
            <a:r>
              <a:rPr lang="zh-CN" altLang="en-US"/>
              <a:t>比绝对位置更重要。</a:t>
            </a:r>
            <a:endParaRPr lang="zh-CN" altLang="en-US"/>
          </a:p>
          <a:p>
            <a:r>
              <a:rPr lang="zh-CN" altLang="en-US"/>
              <a:t>绝对位置（如直接把位置</a:t>
            </a:r>
            <a:r>
              <a:rPr lang="en-US" altLang="zh-CN"/>
              <a:t> embedding </a:t>
            </a:r>
            <a:r>
              <a:rPr lang="zh-CN" altLang="en-US"/>
              <a:t>加到</a:t>
            </a:r>
            <a:r>
              <a:rPr lang="en-US" altLang="zh-CN"/>
              <a:t> token embedding</a:t>
            </a:r>
            <a:r>
              <a:rPr lang="zh-CN" altLang="en-US"/>
              <a:t>）把位置信息与绝对索引耦合，模型难以学到</a:t>
            </a:r>
            <a:r>
              <a:rPr lang="en-US" altLang="zh-CN"/>
              <a:t>“</a:t>
            </a:r>
            <a:r>
              <a:rPr lang="zh-CN" altLang="en-US"/>
              <a:t>位移不变</a:t>
            </a:r>
            <a:r>
              <a:rPr lang="en-US" altLang="zh-CN"/>
              <a:t>”</a:t>
            </a:r>
            <a:r>
              <a:rPr lang="zh-CN" altLang="en-US"/>
              <a:t>的规律（例如把句子向右整体移动一段，绝对</a:t>
            </a:r>
            <a:r>
              <a:rPr lang="en-US" altLang="zh-CN"/>
              <a:t> embedding </a:t>
            </a:r>
            <a:r>
              <a:rPr lang="zh-CN" altLang="en-US"/>
              <a:t>会变）。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解耦</a:t>
            </a:r>
            <a:r>
              <a:rPr lang="en-US" altLang="zh-CN"/>
              <a:t> RoPE</a:t>
            </a:r>
            <a:r>
              <a:rPr lang="zh-CN" altLang="en-US"/>
              <a:t>（</a:t>
            </a:r>
            <a:r>
              <a:rPr lang="en-US" altLang="zh-CN"/>
              <a:t>Decoupled RoPE</a:t>
            </a:r>
            <a:r>
              <a:rPr lang="zh-CN" altLang="en-US"/>
              <a:t>）的核心实现思路就是把注意力向量</a:t>
            </a:r>
            <a:r>
              <a:rPr lang="en-US" altLang="zh-CN"/>
              <a:t> </a:t>
            </a:r>
            <a:r>
              <a:rPr lang="zh-CN" altLang="en-US"/>
              <a:t>拆成两块</a:t>
            </a:r>
            <a:endParaRPr lang="zh-CN" altLang="en-US"/>
          </a:p>
          <a:p>
            <a:r>
              <a:rPr lang="zh-CN" altLang="en-US"/>
              <a:t>可压缩部分（</a:t>
            </a:r>
            <a:r>
              <a:rPr lang="en-US" altLang="zh-CN"/>
              <a:t>*^C</a:t>
            </a:r>
            <a:r>
              <a:rPr lang="zh-CN" altLang="en-US"/>
              <a:t>）：放到</a:t>
            </a:r>
            <a:r>
              <a:rPr lang="en-US" altLang="zh-CN"/>
              <a:t> MLA </a:t>
            </a:r>
            <a:r>
              <a:rPr lang="zh-CN" altLang="en-US"/>
              <a:t>的低秩</a:t>
            </a:r>
            <a:r>
              <a:rPr lang="en-US" altLang="zh-CN"/>
              <a:t> latent c^{KV} </a:t>
            </a:r>
            <a:r>
              <a:rPr lang="zh-CN" altLang="en-US"/>
              <a:t>中，恢复为每头的</a:t>
            </a:r>
            <a:r>
              <a:rPr lang="en-US" altLang="zh-CN"/>
              <a:t> k^C, v^C, q^C</a:t>
            </a:r>
            <a:r>
              <a:rPr lang="zh-CN" altLang="en-US"/>
              <a:t>；不施加</a:t>
            </a:r>
            <a:r>
              <a:rPr lang="en-US" altLang="zh-CN"/>
              <a:t> RoPE</a:t>
            </a:r>
            <a:r>
              <a:rPr lang="zh-CN" altLang="en-US"/>
              <a:t>，可被吸收</a:t>
            </a:r>
            <a:r>
              <a:rPr lang="en-US" altLang="zh-CN"/>
              <a:t>/</a:t>
            </a:r>
            <a:r>
              <a:rPr lang="zh-CN" altLang="en-US"/>
              <a:t>缓存并低秩压缩。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训练时不需要特殊</a:t>
            </a:r>
            <a:r>
              <a:rPr lang="en-US" altLang="zh-CN"/>
              <a:t> cache </a:t>
            </a:r>
            <a:r>
              <a:rPr lang="zh-CN" altLang="en-US"/>
              <a:t>操作</a:t>
            </a:r>
            <a:r>
              <a:rPr lang="en-US" altLang="zh-CN"/>
              <a:t> —— </a:t>
            </a:r>
            <a:r>
              <a:rPr lang="zh-CN" altLang="en-US"/>
              <a:t>整段序列一次性完成</a:t>
            </a:r>
            <a:r>
              <a:rPr lang="en-US" altLang="zh-CN"/>
              <a:t> RoPE </a:t>
            </a:r>
            <a:r>
              <a:rPr lang="zh-CN" altLang="en-US"/>
              <a:t>与</a:t>
            </a:r>
            <a:r>
              <a:rPr lang="en-US" altLang="zh-CN"/>
              <a:t> attention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这是解耦</a:t>
            </a:r>
            <a:r>
              <a:rPr lang="en-US" altLang="zh-CN"/>
              <a:t> RoPE </a:t>
            </a:r>
            <a:r>
              <a:rPr lang="zh-CN" altLang="en-US"/>
              <a:t>与</a:t>
            </a:r>
            <a:r>
              <a:rPr lang="en-US" altLang="zh-CN"/>
              <a:t> MLA </a:t>
            </a:r>
            <a:r>
              <a:rPr lang="zh-CN" altLang="en-US"/>
              <a:t>的关键优势所在</a:t>
            </a:r>
            <a:r>
              <a:rPr lang="en-US" altLang="zh-CN"/>
              <a:t> —— </a:t>
            </a:r>
            <a:r>
              <a:rPr lang="zh-CN" altLang="en-US"/>
              <a:t>可以用更小的</a:t>
            </a:r>
            <a:r>
              <a:rPr lang="en-US" altLang="zh-CN"/>
              <a:t> cache </a:t>
            </a:r>
            <a:r>
              <a:rPr lang="zh-CN" altLang="en-US"/>
              <a:t>存储必要内容，节省内存与带宽：</a:t>
            </a:r>
            <a:endParaRPr lang="zh-CN" altLang="en-US"/>
          </a:p>
          <a:p>
            <a:r>
              <a:rPr lang="en-US" altLang="zh-CN"/>
              <a:t>RoPE </a:t>
            </a:r>
            <a:r>
              <a:rPr lang="zh-CN" altLang="en-US"/>
              <a:t>不是像位置</a:t>
            </a:r>
            <a:r>
              <a:rPr lang="en-US" altLang="zh-CN"/>
              <a:t> embedding </a:t>
            </a:r>
            <a:r>
              <a:rPr lang="zh-CN" altLang="en-US"/>
              <a:t>那样把位置</a:t>
            </a:r>
            <a:r>
              <a:rPr lang="en-US" altLang="zh-CN"/>
              <a:t>“</a:t>
            </a:r>
            <a:r>
              <a:rPr lang="zh-CN" altLang="en-US"/>
              <a:t>加入</a:t>
            </a:r>
            <a:r>
              <a:rPr lang="en-US" altLang="zh-CN"/>
              <a:t>”</a:t>
            </a:r>
            <a:r>
              <a:rPr lang="zh-CN" altLang="en-US"/>
              <a:t>向量，而是把位置映射到</a:t>
            </a:r>
            <a:r>
              <a:rPr lang="en-US" altLang="zh-CN"/>
              <a:t> cos/sin </a:t>
            </a:r>
            <a:r>
              <a:rPr lang="zh-CN" altLang="en-US"/>
              <a:t>的旋转矩阵，然后把这个旋转应用到每个</a:t>
            </a:r>
            <a:r>
              <a:rPr lang="en-US" altLang="zh-CN"/>
              <a:t> q/k </a:t>
            </a:r>
            <a:r>
              <a:rPr lang="zh-CN" altLang="en-US"/>
              <a:t>的子向量上，每个</a:t>
            </a:r>
            <a:r>
              <a:rPr lang="en-US" altLang="zh-CN"/>
              <a:t> token </a:t>
            </a:r>
            <a:r>
              <a:rPr lang="zh-CN" altLang="en-US"/>
              <a:t>的</a:t>
            </a:r>
            <a:r>
              <a:rPr lang="en-US" altLang="zh-CN"/>
              <a:t> q/k </a:t>
            </a:r>
            <a:r>
              <a:rPr lang="zh-CN" altLang="en-US"/>
              <a:t>都必须使用与其在序列中的绝对位置</a:t>
            </a:r>
            <a:r>
              <a:rPr lang="en-US" altLang="zh-CN"/>
              <a:t> p </a:t>
            </a:r>
            <a:r>
              <a:rPr lang="zh-CN" altLang="en-US"/>
              <a:t>对应的</a:t>
            </a:r>
            <a:r>
              <a:rPr lang="en-US" altLang="zh-CN"/>
              <a:t> cos,sin</a:t>
            </a:r>
            <a:r>
              <a:rPr lang="zh-CN" altLang="en-US"/>
              <a:t>位置对齐是为了保证：在增量生成（</a:t>
            </a:r>
            <a:r>
              <a:rPr lang="en-US" altLang="zh-CN"/>
              <a:t>decode</a:t>
            </a:r>
            <a:r>
              <a:rPr lang="zh-CN" altLang="en-US"/>
              <a:t>）时，对历史</a:t>
            </a:r>
            <a:r>
              <a:rPr lang="en-US" altLang="zh-CN"/>
              <a:t> key/value </a:t>
            </a:r>
            <a:r>
              <a:rPr lang="zh-CN" altLang="en-US"/>
              <a:t>与新生成</a:t>
            </a:r>
            <a:r>
              <a:rPr lang="en-US" altLang="zh-CN"/>
              <a:t> token </a:t>
            </a:r>
            <a:r>
              <a:rPr lang="zh-CN" altLang="en-US"/>
              <a:t>一致地使用</a:t>
            </a:r>
            <a:r>
              <a:rPr lang="en-US" altLang="zh-CN"/>
              <a:t> </a:t>
            </a:r>
            <a:r>
              <a:rPr lang="zh-CN" altLang="en-US"/>
              <a:t>与它们各自</a:t>
            </a:r>
            <a:r>
              <a:rPr lang="en-US" altLang="zh-CN"/>
              <a:t>“</a:t>
            </a:r>
            <a:r>
              <a:rPr lang="zh-CN" altLang="en-US"/>
              <a:t>真实位置</a:t>
            </a:r>
            <a:r>
              <a:rPr lang="en-US" altLang="zh-CN"/>
              <a:t>”</a:t>
            </a:r>
            <a:r>
              <a:rPr lang="zh-CN" altLang="en-US"/>
              <a:t>相对应</a:t>
            </a:r>
            <a:r>
              <a:rPr lang="en-US" altLang="zh-CN"/>
              <a:t> </a:t>
            </a:r>
            <a:r>
              <a:rPr lang="zh-CN" altLang="en-US"/>
              <a:t>的</a:t>
            </a:r>
            <a:r>
              <a:rPr lang="en-US" altLang="zh-CN"/>
              <a:t> cos/sin </a:t>
            </a:r>
            <a:r>
              <a:rPr lang="zh-CN" altLang="en-US"/>
              <a:t>角度（</a:t>
            </a:r>
            <a:r>
              <a:rPr lang="en-US" altLang="zh-CN"/>
              <a:t>RoPE</a:t>
            </a:r>
            <a:r>
              <a:rPr lang="zh-CN" altLang="en-US"/>
              <a:t>），否则</a:t>
            </a:r>
            <a:r>
              <a:rPr lang="en-US" altLang="zh-CN"/>
              <a:t> attention </a:t>
            </a:r>
            <a:r>
              <a:rPr lang="zh-CN" altLang="en-US"/>
              <a:t>的相对</a:t>
            </a:r>
            <a:r>
              <a:rPr lang="en-US" altLang="zh-CN"/>
              <a:t>/</a:t>
            </a:r>
            <a:r>
              <a:rPr lang="zh-CN" altLang="en-US"/>
              <a:t>绝对位置信息会错位。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在</a:t>
            </a:r>
            <a:r>
              <a:rPr lang="en-US" altLang="zh-CN"/>
              <a:t>DeepSeekV2Attention</a:t>
            </a:r>
            <a:r>
              <a:rPr lang="zh-CN" altLang="en-US"/>
              <a:t>这个类的</a:t>
            </a:r>
            <a:r>
              <a:rPr lang="en-US" altLang="zh-CN"/>
              <a:t>forward</a:t>
            </a:r>
            <a:r>
              <a:rPr lang="zh-CN" altLang="en-US"/>
              <a:t>方法中把</a:t>
            </a:r>
            <a:r>
              <a:rPr lang="en-US" altLang="zh-CN"/>
              <a:t> RoPE </a:t>
            </a:r>
            <a:r>
              <a:rPr lang="zh-CN" altLang="en-US"/>
              <a:t>逻辑和</a:t>
            </a:r>
            <a:r>
              <a:rPr lang="en-US" altLang="zh-CN"/>
              <a:t> MLA </a:t>
            </a:r>
            <a:r>
              <a:rPr lang="zh-CN" altLang="en-US"/>
              <a:t>压缩</a:t>
            </a:r>
            <a:r>
              <a:rPr lang="en-US" altLang="zh-CN"/>
              <a:t>/</a:t>
            </a:r>
            <a:r>
              <a:rPr lang="zh-CN" altLang="en-US"/>
              <a:t>恢复逻辑结合</a:t>
            </a:r>
            <a:endParaRPr lang="zh-CN" altLang="en-US"/>
          </a:p>
          <a:p>
            <a:r>
              <a:rPr lang="en-US" altLang="zh-CN"/>
              <a:t>Q</a:t>
            </a:r>
            <a:r>
              <a:rPr lang="zh-CN" altLang="en-US"/>
              <a:t>能切出来说明</a:t>
            </a:r>
            <a:r>
              <a:rPr lang="en-US" altLang="zh-CN"/>
              <a:t>Q</a:t>
            </a:r>
            <a:r>
              <a:rPr lang="zh-CN" altLang="en-US"/>
              <a:t>只在当前时间步使用，而</a:t>
            </a:r>
            <a:r>
              <a:rPr lang="en-US" altLang="zh-CN"/>
              <a:t>K</a:t>
            </a:r>
            <a:r>
              <a:rPr lang="zh-CN" altLang="en-US"/>
              <a:t>和</a:t>
            </a:r>
            <a:r>
              <a:rPr lang="en-US" altLang="zh-CN"/>
              <a:t>V</a:t>
            </a:r>
            <a:r>
              <a:rPr lang="zh-CN" altLang="en-US"/>
              <a:t>是先压缩再缓存，必要时给恢复</a:t>
            </a:r>
            <a:r>
              <a:rPr lang="zh-CN" altLang="en-US"/>
              <a:t>处理</a:t>
            </a:r>
            <a:endParaRPr lang="zh-CN" altLang="en-US"/>
          </a:p>
          <a:p>
            <a:r>
              <a:rPr lang="zh-CN" altLang="en-US"/>
              <a:t>在生成时，历史</a:t>
            </a:r>
            <a:r>
              <a:rPr lang="en-US" altLang="zh-CN"/>
              <a:t> keys </a:t>
            </a:r>
            <a:r>
              <a:rPr lang="zh-CN" altLang="en-US"/>
              <a:t>已经存到缓存里，过去那些</a:t>
            </a:r>
            <a:r>
              <a:rPr lang="en-US" altLang="zh-CN"/>
              <a:t> keys </a:t>
            </a:r>
            <a:r>
              <a:rPr lang="zh-CN" altLang="en-US"/>
              <a:t>对应的是当时的绝对位置（例如</a:t>
            </a:r>
            <a:r>
              <a:rPr lang="en-US" altLang="zh-CN"/>
              <a:t> token0</a:t>
            </a:r>
            <a:r>
              <a:rPr lang="zh-CN" altLang="en-US"/>
              <a:t>、</a:t>
            </a:r>
            <a:r>
              <a:rPr lang="en-US" altLang="zh-CN"/>
              <a:t>token1 ... tokenN-1</a:t>
            </a:r>
            <a:r>
              <a:rPr lang="zh-CN" altLang="en-US"/>
              <a:t>）。当你新生成</a:t>
            </a:r>
            <a:r>
              <a:rPr lang="en-US" altLang="zh-CN"/>
              <a:t> token(s) </a:t>
            </a:r>
            <a:r>
              <a:rPr lang="zh-CN" altLang="en-US"/>
              <a:t>时，需要对这些历史</a:t>
            </a:r>
            <a:r>
              <a:rPr lang="en-US" altLang="zh-CN"/>
              <a:t> keys </a:t>
            </a:r>
            <a:r>
              <a:rPr lang="zh-CN" altLang="en-US"/>
              <a:t>使用与它们生成时相同的</a:t>
            </a:r>
            <a:r>
              <a:rPr lang="en-US" altLang="zh-CN"/>
              <a:t> cos/sin </a:t>
            </a:r>
            <a:r>
              <a:rPr lang="zh-CN" altLang="en-US"/>
              <a:t>行（而不是重新把它们当作新位置），否则相对位置关系会错位，</a:t>
            </a:r>
            <a:r>
              <a:rPr lang="en-US" altLang="zh-CN"/>
              <a:t>attention </a:t>
            </a:r>
            <a:r>
              <a:rPr lang="zh-CN" altLang="en-US"/>
              <a:t>权重会出错。</a:t>
            </a:r>
            <a:endParaRPr lang="zh-CN" altLang="en-US"/>
          </a:p>
          <a:p>
            <a:r>
              <a:rPr lang="en-US" altLang="zh-CN"/>
              <a:t>DeepSeek </a:t>
            </a:r>
            <a:r>
              <a:rPr lang="zh-CN" altLang="en-US"/>
              <a:t>的设计倾向把</a:t>
            </a:r>
            <a:r>
              <a:rPr lang="en-US" altLang="zh-CN"/>
              <a:t> k_pe</a:t>
            </a:r>
            <a:r>
              <a:rPr lang="zh-CN" altLang="en-US"/>
              <a:t>（位置敏感小向量）以未旋转形式缓存，把</a:t>
            </a:r>
            <a:r>
              <a:rPr lang="en-US" altLang="zh-CN"/>
              <a:t> cKV</a:t>
            </a:r>
            <a:r>
              <a:rPr lang="zh-CN" altLang="en-US"/>
              <a:t>（可压缩</a:t>
            </a:r>
            <a:r>
              <a:rPr lang="en-US" altLang="zh-CN"/>
              <a:t> latent</a:t>
            </a:r>
            <a:r>
              <a:rPr lang="zh-CN" altLang="en-US"/>
              <a:t>）也缓存；在使用时批量上采样</a:t>
            </a:r>
            <a:r>
              <a:rPr lang="en-US" altLang="zh-CN"/>
              <a:t> cKV</a:t>
            </a:r>
            <a:r>
              <a:rPr lang="zh-CN" altLang="en-US"/>
              <a:t>、批量对</a:t>
            </a:r>
            <a:r>
              <a:rPr lang="en-US" altLang="zh-CN"/>
              <a:t> k_pe </a:t>
            </a:r>
            <a:r>
              <a:rPr lang="zh-CN" altLang="en-US"/>
              <a:t>做</a:t>
            </a:r>
            <a:r>
              <a:rPr lang="en-US" altLang="zh-CN"/>
              <a:t> RoPE</a:t>
            </a:r>
            <a:r>
              <a:rPr lang="zh-CN" altLang="en-US"/>
              <a:t>（使用由</a:t>
            </a:r>
            <a:r>
              <a:rPr lang="en-US" altLang="zh-CN"/>
              <a:t> kv_seq_len </a:t>
            </a:r>
            <a:r>
              <a:rPr lang="zh-CN" altLang="en-US"/>
              <a:t>得到的</a:t>
            </a:r>
            <a:r>
              <a:rPr lang="en-US" altLang="zh-CN"/>
              <a:t> cos/sin</a:t>
            </a:r>
            <a:r>
              <a:rPr lang="zh-CN" altLang="en-US"/>
              <a:t>），再拼接成完整</a:t>
            </a:r>
            <a:r>
              <a:rPr lang="en-US" altLang="zh-CN"/>
              <a:t> K</a:t>
            </a:r>
            <a:r>
              <a:rPr lang="zh-CN" altLang="en-US"/>
              <a:t>。这样兼顾了正确的位置信息与低内存缓存策略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92.xml"/><Relationship Id="rId2" Type="http://schemas.openxmlformats.org/officeDocument/2006/relationships/image" Target="../media/image20.png"/><Relationship Id="rId1" Type="http://schemas.openxmlformats.org/officeDocument/2006/relationships/tags" Target="../tags/tag91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94.xml"/><Relationship Id="rId2" Type="http://schemas.openxmlformats.org/officeDocument/2006/relationships/image" Target="../media/image21.png"/><Relationship Id="rId1" Type="http://schemas.openxmlformats.org/officeDocument/2006/relationships/tags" Target="../tags/tag93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96.xml"/><Relationship Id="rId2" Type="http://schemas.openxmlformats.org/officeDocument/2006/relationships/image" Target="../media/image22.png"/><Relationship Id="rId1" Type="http://schemas.openxmlformats.org/officeDocument/2006/relationships/tags" Target="../tags/tag95.xml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98.xml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2.xml"/><Relationship Id="rId6" Type="http://schemas.openxmlformats.org/officeDocument/2006/relationships/tags" Target="../tags/tag68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image" Target="../media/image1.png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tags" Target="../tags/tag70.xml"/><Relationship Id="rId11" Type="http://schemas.openxmlformats.org/officeDocument/2006/relationships/notesSlide" Target="../notesSlides/notesSlide2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png"/><Relationship Id="rId8" Type="http://schemas.openxmlformats.org/officeDocument/2006/relationships/image" Target="../media/image16.png"/><Relationship Id="rId7" Type="http://schemas.openxmlformats.org/officeDocument/2006/relationships/image" Target="../media/image15.png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2" Type="http://schemas.openxmlformats.org/officeDocument/2006/relationships/notesSlide" Target="../notesSlides/notesSlide3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6.xml"/><Relationship Id="rId3" Type="http://schemas.openxmlformats.org/officeDocument/2006/relationships/image" Target="../media/image18.png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9.xml"/><Relationship Id="rId3" Type="http://schemas.openxmlformats.org/officeDocument/2006/relationships/image" Target="../media/image19.png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tags" Target="../tags/tag8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旋转位置</a:t>
            </a:r>
            <a:r>
              <a:rPr lang="zh-CN" altLang="zh-CN"/>
              <a:t>编码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p>
            <a:r>
              <a:rPr lang="zh-CN" altLang="en-US"/>
              <a:t>推理过程解耦旋转编码的使用</a:t>
            </a:r>
            <a:r>
              <a:rPr lang="zh-CN" altLang="en-US"/>
              <a:t>流程（</a:t>
            </a:r>
            <a:r>
              <a:rPr lang="en-US" altLang="zh-CN"/>
              <a:t>use_cache=True</a:t>
            </a:r>
            <a:r>
              <a:rPr lang="zh-CN" altLang="en-US"/>
              <a:t>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pPr marL="0" indent="0">
              <a:buNone/>
            </a:pPr>
            <a:r>
              <a:rPr lang="en-US" altLang="zh-CN"/>
              <a:t>1</a:t>
            </a:r>
            <a:r>
              <a:rPr lang="zh-CN" altLang="en-US"/>
              <a:t>、每步生成时计算并缓存两类小向量：缓存</a:t>
            </a:r>
            <a:r>
              <a:rPr lang="en-US" altLang="zh-CN"/>
              <a:t> compressed latent( compressed_kv </a:t>
            </a:r>
            <a:r>
              <a:rPr lang="zh-CN" altLang="en-US"/>
              <a:t>的小投影），而不是完整的</a:t>
            </a:r>
            <a:r>
              <a:rPr lang="en-US" altLang="zh-CN"/>
              <a:t> k</a:t>
            </a:r>
            <a:r>
              <a:rPr lang="en-US" altLang="zh-CN" baseline="30000"/>
              <a:t>C</a:t>
            </a:r>
            <a:r>
              <a:rPr lang="en-US" altLang="zh-CN"/>
              <a:t>,v</a:t>
            </a:r>
            <a:r>
              <a:rPr lang="en-US" altLang="zh-CN" baseline="30000"/>
              <a:t>C</a:t>
            </a:r>
            <a:r>
              <a:rPr lang="zh-CN" altLang="en-US"/>
              <a:t>（即不做上采样保存大</a:t>
            </a:r>
            <a:r>
              <a:rPr lang="en-US" altLang="zh-CN"/>
              <a:t> tensor</a:t>
            </a:r>
            <a:r>
              <a:rPr lang="zh-CN" altLang="en-US"/>
              <a:t>）。缓存</a:t>
            </a:r>
            <a:r>
              <a:rPr lang="en-US" altLang="zh-CN"/>
              <a:t> RoPE </a:t>
            </a:r>
            <a:r>
              <a:rPr lang="zh-CN" altLang="en-US"/>
              <a:t>子向量</a:t>
            </a:r>
            <a:r>
              <a:rPr lang="en-US" altLang="zh-CN"/>
              <a:t> k_pe</a:t>
            </a:r>
            <a:r>
              <a:rPr lang="zh-CN" altLang="en-US"/>
              <a:t>（维度很小，只保存位置敏感子空间）。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2</a:t>
            </a:r>
            <a:r>
              <a:rPr lang="zh-CN" altLang="en-US"/>
              <a:t>、恢复（</a:t>
            </a:r>
            <a:r>
              <a:rPr lang="en-US" altLang="zh-CN"/>
              <a:t>batch </a:t>
            </a:r>
            <a:r>
              <a:rPr lang="zh-CN" altLang="en-US"/>
              <a:t>上采样）：当需要对新的</a:t>
            </a:r>
            <a:r>
              <a:rPr lang="en-US" altLang="zh-CN"/>
              <a:t> q </a:t>
            </a:r>
            <a:r>
              <a:rPr lang="zh-CN" altLang="en-US"/>
              <a:t>做</a:t>
            </a:r>
            <a:r>
              <a:rPr lang="en-US" altLang="zh-CN"/>
              <a:t> attention </a:t>
            </a:r>
            <a:r>
              <a:rPr lang="zh-CN" altLang="en-US"/>
              <a:t>时，批量把缓存的</a:t>
            </a:r>
            <a:r>
              <a:rPr lang="en-US" altLang="zh-CN"/>
              <a:t> compressed_kv </a:t>
            </a:r>
            <a:r>
              <a:rPr lang="zh-CN" altLang="en-US"/>
              <a:t>批量上采样生成</a:t>
            </a:r>
            <a:r>
              <a:rPr lang="en-US" altLang="zh-CN"/>
              <a:t> k_nope </a:t>
            </a:r>
            <a:r>
              <a:rPr lang="zh-CN" altLang="en-US"/>
              <a:t>与</a:t>
            </a:r>
            <a:r>
              <a:rPr lang="en-US" altLang="zh-CN"/>
              <a:t> v</a:t>
            </a:r>
            <a:r>
              <a:rPr lang="zh-CN" altLang="en-US"/>
              <a:t>，再把缓存的</a:t>
            </a:r>
            <a:r>
              <a:rPr lang="en-US" altLang="zh-CN"/>
              <a:t> k_pe</a:t>
            </a:r>
            <a:r>
              <a:rPr lang="zh-CN" altLang="en-US"/>
              <a:t>（经过</a:t>
            </a:r>
            <a:r>
              <a:rPr lang="en-US" altLang="zh-CN"/>
              <a:t> apply_rotary_pos_emb</a:t>
            </a:r>
            <a:r>
              <a:rPr lang="zh-CN" altLang="en-US"/>
              <a:t>）广播</a:t>
            </a:r>
            <a:r>
              <a:rPr lang="en-US" altLang="zh-CN"/>
              <a:t>/</a:t>
            </a:r>
            <a:r>
              <a:rPr lang="zh-CN" altLang="en-US"/>
              <a:t>拼接成完整</a:t>
            </a:r>
            <a:r>
              <a:rPr lang="en-US" altLang="zh-CN"/>
              <a:t> k</a:t>
            </a:r>
            <a:r>
              <a:rPr lang="zh-CN" altLang="en-US"/>
              <a:t>。这样避免每一步都重复做大维度的上采样，只做一次批量上采样，节省时间与内存带宽。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3</a:t>
            </a:r>
            <a:r>
              <a:rPr lang="zh-CN" altLang="en-US"/>
              <a:t>、位置对齐：</a:t>
            </a:r>
            <a:r>
              <a:rPr lang="en-US" altLang="zh-CN"/>
              <a:t>position_ids </a:t>
            </a:r>
            <a:r>
              <a:rPr lang="zh-CN" altLang="en-US"/>
              <a:t>与</a:t>
            </a:r>
            <a:r>
              <a:rPr lang="en-US" altLang="zh-CN"/>
              <a:t> kv_seq_len + past_key_value.get_usable_length(...) </a:t>
            </a:r>
            <a:r>
              <a:rPr lang="zh-CN" altLang="en-US"/>
              <a:t>的处理确保：即便在</a:t>
            </a:r>
            <a:r>
              <a:rPr lang="en-US" altLang="zh-CN"/>
              <a:t> decode</a:t>
            </a:r>
            <a:r>
              <a:rPr lang="zh-CN" altLang="en-US"/>
              <a:t>情形下，</a:t>
            </a:r>
            <a:r>
              <a:rPr lang="en-US" altLang="zh-CN"/>
              <a:t>cos[position_ids] </a:t>
            </a:r>
            <a:r>
              <a:rPr lang="zh-CN" altLang="en-US"/>
              <a:t>会正确索引到</a:t>
            </a:r>
            <a:r>
              <a:rPr lang="en-US" altLang="zh-CN"/>
              <a:t> prefix + new step </a:t>
            </a:r>
            <a:r>
              <a:rPr lang="zh-CN" altLang="en-US"/>
              <a:t>所需的角度，避免位置错位。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4</a:t>
            </a:r>
            <a:r>
              <a:rPr lang="zh-CN" altLang="en-US"/>
              <a:t>、最终</a:t>
            </a:r>
            <a:r>
              <a:rPr lang="en-US" altLang="zh-CN"/>
              <a:t> attention</a:t>
            </a:r>
            <a:r>
              <a:rPr lang="zh-CN" altLang="en-US"/>
              <a:t>：与训练一样把</a:t>
            </a:r>
            <a:r>
              <a:rPr lang="en-US" altLang="zh-CN"/>
              <a:t> q = q_nope || q_pe' </a:t>
            </a:r>
            <a:r>
              <a:rPr lang="zh-CN" altLang="en-US"/>
              <a:t>与</a:t>
            </a:r>
            <a:r>
              <a:rPr lang="en-US" altLang="zh-CN"/>
              <a:t> k = k_nope || k_pe' </a:t>
            </a:r>
            <a:r>
              <a:rPr lang="zh-CN" altLang="en-US"/>
              <a:t>拼接然后做</a:t>
            </a:r>
            <a:r>
              <a:rPr lang="en-US" altLang="zh-CN"/>
              <a:t> scaled-dot attention</a:t>
            </a:r>
            <a:r>
              <a:rPr lang="zh-CN" altLang="en-US"/>
              <a:t>。由于绝大多数</a:t>
            </a:r>
            <a:r>
              <a:rPr lang="en-US" altLang="zh-CN"/>
              <a:t> K/V </a:t>
            </a:r>
            <a:r>
              <a:rPr lang="zh-CN" altLang="en-US"/>
              <a:t>信息以小</a:t>
            </a:r>
            <a:r>
              <a:rPr lang="en-US" altLang="zh-CN"/>
              <a:t> latent </a:t>
            </a:r>
            <a:r>
              <a:rPr lang="zh-CN" altLang="en-US"/>
              <a:t>缓存，因此总缓存显著变小（论文给出</a:t>
            </a:r>
            <a:r>
              <a:rPr lang="en-US" altLang="zh-CN"/>
              <a:t> ~93% </a:t>
            </a:r>
            <a:r>
              <a:rPr lang="zh-CN" altLang="en-US"/>
              <a:t>的</a:t>
            </a:r>
            <a:r>
              <a:rPr lang="en-US" altLang="zh-CN"/>
              <a:t> KV cache </a:t>
            </a:r>
            <a:r>
              <a:rPr lang="zh-CN" altLang="en-US"/>
              <a:t>缩减示例）。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rcRect l="2454" r="3095"/>
          <a:stretch>
            <a:fillRect/>
          </a:stretch>
        </p:blipFill>
        <p:spPr>
          <a:xfrm>
            <a:off x="5081270" y="118745"/>
            <a:ext cx="7110730" cy="60051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91770" y="231775"/>
            <a:ext cx="4888865" cy="61855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将</a:t>
            </a:r>
            <a:r>
              <a:rPr lang="en-US" altLang="zh-CN"/>
              <a:t> q </a:t>
            </a:r>
            <a:r>
              <a:rPr lang="zh-CN" altLang="en-US"/>
              <a:t>切成</a:t>
            </a:r>
            <a:r>
              <a:rPr lang="en-US" altLang="zh-CN"/>
              <a:t> q_nope</a:t>
            </a:r>
            <a:r>
              <a:rPr lang="zh-CN" altLang="en-US"/>
              <a:t>（</a:t>
            </a:r>
            <a:r>
              <a:rPr lang="en-US" altLang="zh-CN"/>
              <a:t>NoPE</a:t>
            </a:r>
            <a:r>
              <a:rPr lang="zh-CN" altLang="en-US"/>
              <a:t>）</a:t>
            </a:r>
            <a:r>
              <a:rPr lang="en-US" altLang="zh-CN"/>
              <a:t> </a:t>
            </a:r>
            <a:r>
              <a:rPr lang="zh-CN" altLang="en-US"/>
              <a:t>和</a:t>
            </a:r>
            <a:r>
              <a:rPr lang="en-US" altLang="zh-CN"/>
              <a:t> q_pe</a:t>
            </a:r>
            <a:r>
              <a:rPr lang="zh-CN" altLang="en-US"/>
              <a:t>（要做</a:t>
            </a:r>
            <a:r>
              <a:rPr lang="en-US" altLang="zh-CN"/>
              <a:t> RoPE </a:t>
            </a:r>
            <a:r>
              <a:rPr lang="zh-CN" altLang="en-US"/>
              <a:t>的部分）</a:t>
            </a:r>
            <a:endParaRPr lang="zh-CN" altLang="en-US"/>
          </a:p>
          <a:p>
            <a:r>
              <a:rPr lang="zh-CN" altLang="en-US"/>
              <a:t>从</a:t>
            </a:r>
            <a:r>
              <a:rPr lang="en-US" altLang="zh-CN"/>
              <a:t> compressed_kv </a:t>
            </a:r>
            <a:r>
              <a:rPr lang="zh-CN" altLang="en-US"/>
              <a:t>中取出</a:t>
            </a:r>
            <a:r>
              <a:rPr lang="en-US" altLang="zh-CN"/>
              <a:t> k_pe</a:t>
            </a:r>
            <a:r>
              <a:rPr lang="zh-CN" altLang="en-US"/>
              <a:t>（</a:t>
            </a:r>
            <a:r>
              <a:rPr lang="en-US" altLang="zh-CN"/>
              <a:t>RoPE </a:t>
            </a:r>
            <a:r>
              <a:rPr lang="zh-CN" altLang="en-US"/>
              <a:t>部分）和</a:t>
            </a:r>
            <a:r>
              <a:rPr lang="en-US" altLang="zh-CN"/>
              <a:t> compressed_kv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zh-CN" altLang="en-US"/>
              <a:t>从</a:t>
            </a:r>
            <a:r>
              <a:rPr lang="en-US" altLang="zh-CN"/>
              <a:t>kv</a:t>
            </a:r>
            <a:r>
              <a:rPr lang="zh-CN" altLang="en-US"/>
              <a:t>中取出</a:t>
            </a:r>
            <a:r>
              <a:rPr lang="en-US" altLang="zh-CN"/>
              <a:t>k_nope</a:t>
            </a:r>
            <a:r>
              <a:rPr lang="zh-CN" altLang="en-US"/>
              <a:t>和</a:t>
            </a:r>
            <a:r>
              <a:rPr lang="en-US" altLang="zh-CN"/>
              <a:t> </a:t>
            </a:r>
            <a:r>
              <a:rPr lang="en-US" altLang="zh-CN"/>
              <a:t>v </a:t>
            </a:r>
            <a:endParaRPr lang="en-US" altLang="zh-CN"/>
          </a:p>
          <a:p>
            <a:endParaRPr lang="en-US" altLang="zh-CN"/>
          </a:p>
          <a:p>
            <a:endParaRPr lang="zh-CN" altLang="en-US"/>
          </a:p>
          <a:p>
            <a:r>
              <a:rPr lang="en-US" altLang="zh-CN"/>
              <a:t>past_key_value is None</a:t>
            </a:r>
            <a:r>
              <a:rPr lang="zh-CN" altLang="en-US"/>
              <a:t>即为训练模式，</a:t>
            </a:r>
            <a:r>
              <a:rPr lang="en-US" altLang="zh-CN"/>
              <a:t>not None</a:t>
            </a:r>
            <a:r>
              <a:rPr lang="zh-CN" altLang="en-US"/>
              <a:t>为推理模式</a:t>
            </a:r>
            <a:endParaRPr lang="en-US" altLang="zh-CN"/>
          </a:p>
          <a:p>
            <a:endParaRPr lang="zh-CN" altLang="en-US"/>
          </a:p>
          <a:p>
            <a:r>
              <a:rPr lang="zh-CN" altLang="en-US"/>
              <a:t>把</a:t>
            </a:r>
            <a:r>
              <a:rPr lang="en-US" altLang="zh-CN"/>
              <a:t> kv_seq_len </a:t>
            </a:r>
            <a:r>
              <a:rPr lang="zh-CN" altLang="en-US"/>
              <a:t>加上</a:t>
            </a:r>
            <a:r>
              <a:rPr lang="en-US" altLang="zh-CN"/>
              <a:t> past_key_value.get_usable_length(...) </a:t>
            </a:r>
            <a:r>
              <a:rPr lang="zh-CN" altLang="en-US"/>
              <a:t>进行位置对齐，也就是当前步要计算的</a:t>
            </a:r>
            <a:r>
              <a:rPr lang="en-US" altLang="zh-CN"/>
              <a:t> key </a:t>
            </a:r>
            <a:r>
              <a:rPr lang="zh-CN" altLang="en-US"/>
              <a:t>的长度</a:t>
            </a:r>
            <a:r>
              <a:rPr lang="en-US" altLang="zh-CN"/>
              <a:t>”</a:t>
            </a:r>
            <a:r>
              <a:rPr lang="zh-CN" altLang="en-US"/>
              <a:t>扩展为</a:t>
            </a:r>
            <a:r>
              <a:rPr lang="en-US" altLang="zh-CN"/>
              <a:t> </a:t>
            </a:r>
            <a:r>
              <a:rPr lang="zh-CN" altLang="en-US"/>
              <a:t>已缓存的</a:t>
            </a:r>
            <a:r>
              <a:rPr lang="en-US" altLang="zh-CN"/>
              <a:t> prefix </a:t>
            </a:r>
            <a:r>
              <a:rPr lang="zh-CN" altLang="en-US"/>
              <a:t>长度</a:t>
            </a:r>
            <a:r>
              <a:rPr lang="en-US" altLang="zh-CN"/>
              <a:t> + </a:t>
            </a:r>
            <a:r>
              <a:rPr lang="zh-CN" altLang="en-US"/>
              <a:t>当前这次的长度</a:t>
            </a:r>
            <a:endParaRPr lang="zh-CN" altLang="en-US"/>
          </a:p>
          <a:p>
            <a:endParaRPr lang="en-US" altLang="zh-CN"/>
          </a:p>
          <a:p>
            <a:r>
              <a:rPr lang="zh-CN" altLang="en-US"/>
              <a:t>从</a:t>
            </a:r>
            <a:r>
              <a:rPr lang="en-US" altLang="zh-CN"/>
              <a:t> rotary_emb </a:t>
            </a:r>
            <a:r>
              <a:rPr lang="zh-CN" altLang="en-US"/>
              <a:t>获取</a:t>
            </a:r>
            <a:r>
              <a:rPr lang="en-US" altLang="zh-CN"/>
              <a:t> cos/sin</a:t>
            </a:r>
            <a:endParaRPr lang="en-US" altLang="zh-CN"/>
          </a:p>
          <a:p>
            <a:r>
              <a:rPr lang="zh-CN" altLang="en-US"/>
              <a:t>对</a:t>
            </a:r>
            <a:r>
              <a:rPr lang="en-US" altLang="zh-CN"/>
              <a:t> q_pe/k_pe </a:t>
            </a:r>
            <a:r>
              <a:rPr lang="zh-CN" altLang="en-US"/>
              <a:t>调用</a:t>
            </a:r>
            <a:r>
              <a:rPr lang="en-US" altLang="zh-CN"/>
              <a:t> apply_rotary_pos_emb </a:t>
            </a:r>
            <a:r>
              <a:rPr lang="zh-CN" altLang="en-US"/>
              <a:t>后再拼回去构造完整</a:t>
            </a:r>
            <a:r>
              <a:rPr lang="en-US" altLang="zh-CN"/>
              <a:t> q/k</a:t>
            </a:r>
            <a:r>
              <a:rPr lang="zh-CN" altLang="en-US"/>
              <a:t>（最后</a:t>
            </a:r>
            <a:r>
              <a:rPr lang="en-US" altLang="zh-CN"/>
              <a:t> attention </a:t>
            </a:r>
            <a:r>
              <a:rPr lang="zh-CN" altLang="en-US"/>
              <a:t>计算使用拼回的</a:t>
            </a:r>
            <a:r>
              <a:rPr lang="en-US" altLang="zh-CN"/>
              <a:t> q/k </a:t>
            </a:r>
            <a:r>
              <a:rPr lang="zh-CN" altLang="en-US"/>
              <a:t>与</a:t>
            </a:r>
            <a:r>
              <a:rPr lang="en-US" altLang="zh-CN"/>
              <a:t> v</a:t>
            </a:r>
            <a:r>
              <a:rPr lang="zh-CN" altLang="en-US"/>
              <a:t>）。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rcRect r="6080"/>
          <a:stretch>
            <a:fillRect/>
          </a:stretch>
        </p:blipFill>
        <p:spPr>
          <a:xfrm>
            <a:off x="4854575" y="0"/>
            <a:ext cx="7337425" cy="672274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64515" y="503555"/>
            <a:ext cx="445833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DeepseekV2RotaryEmbedding</a:t>
            </a:r>
            <a:r>
              <a:rPr lang="zh-CN" altLang="en-US"/>
              <a:t>的作用</a:t>
            </a:r>
            <a:r>
              <a:rPr lang="zh-CN" altLang="en-US"/>
              <a:t>是预计算并提供按位置索引的</a:t>
            </a:r>
            <a:r>
              <a:rPr lang="en-US" altLang="zh-CN"/>
              <a:t> cos / sin </a:t>
            </a:r>
            <a:r>
              <a:rPr lang="zh-CN" altLang="en-US"/>
              <a:t>值，用于高效对</a:t>
            </a:r>
            <a:r>
              <a:rPr lang="en-US" altLang="zh-CN"/>
              <a:t> q/k </a:t>
            </a:r>
            <a:r>
              <a:rPr lang="zh-CN" altLang="en-US"/>
              <a:t>的</a:t>
            </a:r>
            <a:r>
              <a:rPr lang="en-US" altLang="zh-CN"/>
              <a:t> </a:t>
            </a:r>
            <a:r>
              <a:rPr lang="zh-CN" altLang="en-US"/>
              <a:t>部分维度（解耦出来的</a:t>
            </a:r>
            <a:r>
              <a:rPr lang="en-US" altLang="zh-CN"/>
              <a:t> RoPE </a:t>
            </a:r>
            <a:r>
              <a:rPr lang="zh-CN" altLang="en-US"/>
              <a:t>子空间）施加旋转位置编码。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首先进行初始化，以及一些参数的</a:t>
            </a:r>
            <a:r>
              <a:rPr lang="zh-CN" altLang="en-US"/>
              <a:t>定义。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预先把</a:t>
            </a:r>
            <a:r>
              <a:rPr lang="en-US" altLang="zh-CN"/>
              <a:t> cos/sin </a:t>
            </a:r>
            <a:r>
              <a:rPr lang="zh-CN" altLang="en-US"/>
              <a:t>做好并缓存在</a:t>
            </a:r>
            <a:r>
              <a:rPr lang="en-US" altLang="zh-CN"/>
              <a:t> buffer </a:t>
            </a:r>
            <a:r>
              <a:rPr lang="zh-CN" altLang="en-US"/>
              <a:t>中，</a:t>
            </a:r>
            <a:r>
              <a:rPr lang="en-US" altLang="zh-CN"/>
              <a:t>apply_rotary_pos_emb </a:t>
            </a:r>
            <a:r>
              <a:rPr lang="zh-CN" altLang="en-US"/>
              <a:t>只需按</a:t>
            </a:r>
            <a:r>
              <a:rPr lang="en-US" altLang="zh-CN"/>
              <a:t> position_ids </a:t>
            </a:r>
            <a:r>
              <a:rPr lang="zh-CN" altLang="en-US"/>
              <a:t>索引并广播，这样非常高效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前向传播返回与</a:t>
            </a:r>
            <a:r>
              <a:rPr lang="en-US" altLang="zh-CN"/>
              <a:t>x</a:t>
            </a:r>
            <a:r>
              <a:rPr lang="zh-CN" altLang="en-US"/>
              <a:t>相匹配的</a:t>
            </a:r>
            <a:r>
              <a:rPr lang="en-US" altLang="zh-CN"/>
              <a:t>cos/sin</a:t>
            </a:r>
            <a:r>
              <a:rPr lang="zh-CN" altLang="en-US"/>
              <a:t>的前</a:t>
            </a:r>
            <a:r>
              <a:rPr lang="en-US" altLang="zh-CN"/>
              <a:t>seq_len</a:t>
            </a:r>
            <a:r>
              <a:rPr lang="zh-CN" altLang="en-US"/>
              <a:t>行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032250" y="995045"/>
            <a:ext cx="8159750" cy="525462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3705" y="4241800"/>
            <a:ext cx="391287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根据位置索引选择对应的</a:t>
            </a:r>
            <a:r>
              <a:rPr lang="en-US" altLang="zh-CN"/>
              <a:t>cos</a:t>
            </a:r>
            <a:r>
              <a:rPr lang="zh-CN" altLang="en-US"/>
              <a:t>和</a:t>
            </a:r>
            <a:r>
              <a:rPr lang="en-US" altLang="zh-CN"/>
              <a:t>sin</a:t>
            </a:r>
            <a:r>
              <a:rPr lang="zh-CN" altLang="en-US"/>
              <a:t>值，这就是根据</a:t>
            </a:r>
            <a:r>
              <a:rPr lang="en-US" altLang="zh-CN"/>
              <a:t>token</a:t>
            </a:r>
            <a:r>
              <a:rPr lang="zh-CN" altLang="en-US"/>
              <a:t>的实际位置选择对应的旋转角度</a:t>
            </a:r>
            <a:r>
              <a:rPr lang="en-US" altLang="zh-CN"/>
              <a:t>(</a:t>
            </a:r>
            <a:r>
              <a:rPr lang="zh-CN" altLang="en-US"/>
              <a:t>通过</a:t>
            </a:r>
            <a:r>
              <a:rPr lang="en-US" altLang="zh-CN"/>
              <a:t>cos/sin</a:t>
            </a:r>
            <a:r>
              <a:rPr lang="zh-CN" altLang="en-US"/>
              <a:t>表示</a:t>
            </a:r>
            <a:r>
              <a:rPr lang="en-US" altLang="zh-CN"/>
              <a:t>)</a:t>
            </a:r>
            <a:r>
              <a:rPr lang="zh-CN" altLang="en-US"/>
              <a:t>。</a:t>
            </a:r>
            <a:endParaRPr lang="en-US" altLang="zh-CN"/>
          </a:p>
          <a:p>
            <a:r>
              <a:rPr lang="zh-CN" altLang="en-US"/>
              <a:t>然后将</a:t>
            </a:r>
            <a:r>
              <a:rPr lang="en-US" altLang="zh-CN"/>
              <a:t>q/k</a:t>
            </a:r>
            <a:r>
              <a:rPr lang="zh-CN" altLang="en-US"/>
              <a:t>的维度分为两部分，交换位置后</a:t>
            </a:r>
            <a:r>
              <a:rPr lang="zh-CN" altLang="en-US"/>
              <a:t>重组。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然后应用旋转编码添加位置</a:t>
            </a:r>
            <a:r>
              <a:rPr lang="zh-CN" altLang="en-US"/>
              <a:t>信息。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291840" y="1557020"/>
            <a:ext cx="5408295" cy="134366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875155" y="2900680"/>
            <a:ext cx="796925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将输入张量的后一半维度取负值，并与前一半维度交换位置，用于实现位置信息的旋转变换。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这样就使模型能够编码绝对位置信息的同时，保持相对位置关系，</a:t>
            </a:r>
            <a:r>
              <a:rPr lang="zh-CN" altLang="en-US"/>
              <a:t>并且通过旋转操作，使</a:t>
            </a:r>
            <a:r>
              <a:rPr lang="en-US" altLang="zh-CN"/>
              <a:t>query</a:t>
            </a:r>
            <a:r>
              <a:rPr lang="zh-CN" altLang="en-US"/>
              <a:t>和</a:t>
            </a:r>
            <a:r>
              <a:rPr lang="en-US" altLang="zh-CN"/>
              <a:t>key</a:t>
            </a:r>
            <a:r>
              <a:rPr lang="zh-CN" altLang="en-US"/>
              <a:t>的点积结果只与它们的位置差有关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305" y="4593590"/>
            <a:ext cx="3971925" cy="6000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4005" y="4736465"/>
            <a:ext cx="5362575" cy="3143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776855" y="5524500"/>
            <a:ext cx="68205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rotate_half </a:t>
            </a:r>
            <a:r>
              <a:rPr lang="zh-CN" altLang="en-US"/>
              <a:t>恰好给出旋转中需要与</a:t>
            </a:r>
            <a:r>
              <a:rPr lang="en-US" altLang="zh-CN"/>
              <a:t> sin </a:t>
            </a:r>
            <a:r>
              <a:rPr lang="zh-CN" altLang="en-US"/>
              <a:t>相乘的那部分。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RoPE</a:t>
            </a:r>
            <a:r>
              <a:rPr lang="zh-CN" altLang="en-US"/>
              <a:t>原理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p>
            <a:r>
              <a:rPr lang="en-US" altLang="zh-CN"/>
              <a:t>Rotary Position Embedding</a:t>
            </a:r>
            <a:r>
              <a:rPr lang="zh-CN" altLang="en-US"/>
              <a:t>（</a:t>
            </a:r>
            <a:r>
              <a:rPr lang="en-US" altLang="zh-CN"/>
              <a:t>RoPE</a:t>
            </a:r>
            <a:r>
              <a:rPr lang="zh-CN" altLang="en-US"/>
              <a:t>）是一种用于在</a:t>
            </a:r>
            <a:r>
              <a:rPr lang="en-US" altLang="zh-CN"/>
              <a:t>Transformer</a:t>
            </a:r>
            <a:r>
              <a:rPr lang="zh-CN" altLang="en-US"/>
              <a:t>模型中引入位置信息的技术，它通过旋转操作来编码位置信息，使得模型能够更好地处理序列数据中的位置关系。</a:t>
            </a:r>
            <a:r>
              <a:rPr lang="zh-CN" altLang="en-US"/>
              <a:t>原理：</a:t>
            </a:r>
            <a:endParaRPr lang="zh-CN" altLang="en-US"/>
          </a:p>
          <a:p>
            <a:pPr marL="0" indent="0">
              <a:buNone/>
            </a:pPr>
            <a:r>
              <a:rPr lang="en-US" altLang="zh-CN" sz="1600"/>
              <a:t>1</a:t>
            </a:r>
            <a:r>
              <a:rPr lang="zh-CN" altLang="en-US" sz="1600"/>
              <a:t>、位置编码的表示：</a:t>
            </a:r>
            <a:r>
              <a:rPr lang="en-US" altLang="zh-CN" sz="1600"/>
              <a:t>RoPE</a:t>
            </a:r>
            <a:r>
              <a:rPr lang="zh-CN" altLang="en-US" sz="1600"/>
              <a:t>使用三角函数来表示位置编码。对于一个给定的位置</a:t>
            </a:r>
            <a:r>
              <a:rPr lang="en-US" altLang="zh-CN" sz="1600"/>
              <a:t>t</a:t>
            </a:r>
            <a:r>
              <a:rPr lang="zh-CN" altLang="en-US" sz="1600"/>
              <a:t>和维度</a:t>
            </a:r>
            <a:r>
              <a:rPr lang="en-US" altLang="zh-CN" sz="1600"/>
              <a:t>d</a:t>
            </a:r>
            <a:r>
              <a:rPr lang="zh-CN" altLang="en-US" sz="1600"/>
              <a:t>，</a:t>
            </a:r>
            <a:r>
              <a:rPr lang="en-US" altLang="zh-CN" sz="1600"/>
              <a:t>RoPE</a:t>
            </a:r>
            <a:r>
              <a:rPr lang="zh-CN" altLang="en-US" sz="1600"/>
              <a:t>定义了一个角度</a:t>
            </a:r>
            <a:r>
              <a:rPr lang="en-US" altLang="zh-CN" sz="1600"/>
              <a:t> θ</a:t>
            </a:r>
            <a:r>
              <a:rPr lang="en-US" altLang="zh-CN" sz="1600" baseline="-25000"/>
              <a:t>t,d</a:t>
            </a:r>
            <a:r>
              <a:rPr lang="zh-CN" altLang="en-US" sz="1600"/>
              <a:t>，</a:t>
            </a:r>
            <a:r>
              <a:rPr lang="en-US" altLang="zh-CN" sz="1600"/>
              <a:t> </a:t>
            </a:r>
            <a:r>
              <a:rPr lang="zh-CN" altLang="en-US" sz="1600"/>
              <a:t>其公式为：</a:t>
            </a:r>
            <a:r>
              <a:rPr lang="en-US" altLang="zh-CN" sz="1600"/>
              <a:t>                   </a:t>
            </a:r>
            <a:r>
              <a:rPr lang="zh-CN" altLang="en-US" sz="1600"/>
              <a:t>，</a:t>
            </a:r>
            <a:r>
              <a:rPr lang="en-US" altLang="zh-CN" sz="1600"/>
              <a:t>i</a:t>
            </a:r>
            <a:r>
              <a:rPr lang="zh-CN" altLang="en-US" sz="1600"/>
              <a:t>是维度索引，</a:t>
            </a:r>
            <a:r>
              <a:rPr lang="en-US" altLang="zh-CN" sz="1600"/>
              <a:t>d</a:t>
            </a:r>
            <a:r>
              <a:rPr lang="zh-CN" altLang="en-US" sz="1600"/>
              <a:t>是向量维度。</a:t>
            </a:r>
            <a:endParaRPr lang="zh-CN" altLang="en-US"/>
          </a:p>
          <a:p>
            <a:pPr marL="0" indent="0">
              <a:buNone/>
            </a:pPr>
            <a:r>
              <a:rPr lang="en-US" altLang="zh-CN" sz="1600"/>
              <a:t>2</a:t>
            </a:r>
            <a:r>
              <a:rPr lang="zh-CN" altLang="en-US" sz="1600"/>
              <a:t>、旋转操作：对于一个向量</a:t>
            </a:r>
            <a:r>
              <a:rPr lang="en-US" altLang="zh-CN" sz="1600"/>
              <a:t> x = [x1,x2,… ,xd]</a:t>
            </a:r>
            <a:r>
              <a:rPr lang="zh-CN" altLang="en-US" sz="1600"/>
              <a:t>，</a:t>
            </a:r>
            <a:r>
              <a:rPr lang="en-US" altLang="zh-CN" sz="1600"/>
              <a:t>RoPE</a:t>
            </a:r>
            <a:r>
              <a:rPr lang="zh-CN" altLang="en-US" sz="1600"/>
              <a:t>通过旋转矩阵</a:t>
            </a:r>
            <a:r>
              <a:rPr lang="en-US" altLang="zh-CN" sz="1600"/>
              <a:t> R(θ</a:t>
            </a:r>
            <a:r>
              <a:rPr lang="en-US" altLang="zh-CN" sz="1600" baseline="-25000"/>
              <a:t>t,d</a:t>
            </a:r>
            <a:r>
              <a:rPr lang="en-US" altLang="zh-CN" sz="1600"/>
              <a:t>) </a:t>
            </a:r>
            <a:r>
              <a:rPr lang="zh-CN" altLang="en-US" sz="1600"/>
              <a:t>对其进行旋转操作，旋转矩阵的形式为：</a:t>
            </a:r>
            <a:r>
              <a:rPr lang="en-US" altLang="zh-CN" sz="1600"/>
              <a:t>                                     </a:t>
            </a:r>
            <a:endParaRPr lang="en-US" altLang="zh-CN" sz="1600"/>
          </a:p>
          <a:p>
            <a:pPr marL="0" indent="0">
              <a:buNone/>
            </a:pPr>
            <a:r>
              <a:rPr lang="zh-CN" altLang="en-US" sz="1600"/>
              <a:t>具体来说，</a:t>
            </a:r>
            <a:r>
              <a:rPr lang="en-US" altLang="zh-CN" sz="1600"/>
              <a:t>RoPE</a:t>
            </a:r>
            <a:r>
              <a:rPr lang="zh-CN" altLang="en-US" sz="1600"/>
              <a:t>将向量</a:t>
            </a:r>
            <a:r>
              <a:rPr lang="en-US" altLang="zh-CN" sz="1600"/>
              <a:t>x</a:t>
            </a:r>
            <a:r>
              <a:rPr lang="zh-CN" altLang="en-US" sz="1600"/>
              <a:t>的偶数维度和奇数维度分别进行旋转，得到旋转后的向量</a:t>
            </a:r>
            <a:r>
              <a:rPr lang="en-US" altLang="zh-CN" sz="1600"/>
              <a:t>x’</a:t>
            </a:r>
            <a:r>
              <a:rPr lang="zh-CN" altLang="en-US" sz="1600"/>
              <a:t>：</a:t>
            </a:r>
            <a:endParaRPr lang="zh-CN" altLang="en-US" sz="1600"/>
          </a:p>
          <a:p>
            <a:pPr marL="0" indent="0">
              <a:buNone/>
            </a:pPr>
            <a:endParaRPr lang="zh-CN" altLang="en-US" sz="1600"/>
          </a:p>
          <a:p>
            <a:pPr marL="0" indent="0">
              <a:buNone/>
            </a:pPr>
            <a:r>
              <a:rPr lang="en-US" altLang="zh-CN" sz="1600"/>
              <a:t>3</a:t>
            </a:r>
            <a:r>
              <a:rPr lang="zh-CN" altLang="en-US" sz="1600"/>
              <a:t>、位置信息的注入：在</a:t>
            </a:r>
            <a:r>
              <a:rPr lang="en-US" altLang="zh-CN" sz="1600"/>
              <a:t>Transformer</a:t>
            </a:r>
            <a:r>
              <a:rPr lang="zh-CN" altLang="en-US" sz="1600"/>
              <a:t>模型中，</a:t>
            </a:r>
            <a:r>
              <a:rPr lang="en-US" altLang="zh-CN" sz="1600"/>
              <a:t>RoPE</a:t>
            </a:r>
            <a:r>
              <a:rPr lang="zh-CN" altLang="en-US" sz="1600"/>
              <a:t>通常应用于</a:t>
            </a:r>
            <a:r>
              <a:rPr lang="en-US" altLang="zh-CN" sz="1600"/>
              <a:t>query</a:t>
            </a:r>
            <a:r>
              <a:rPr lang="zh-CN" altLang="en-US" sz="1600"/>
              <a:t>和</a:t>
            </a:r>
            <a:r>
              <a:rPr lang="en-US" altLang="zh-CN" sz="1600"/>
              <a:t>key</a:t>
            </a:r>
            <a:r>
              <a:rPr lang="zh-CN" altLang="en-US" sz="1600"/>
              <a:t>向量。通过对查询和键向量进行旋转操作，</a:t>
            </a:r>
            <a:r>
              <a:rPr lang="en-US" altLang="zh-CN" sz="1600"/>
              <a:t>RoPE</a:t>
            </a:r>
            <a:r>
              <a:rPr lang="zh-CN" altLang="en-US" sz="1600"/>
              <a:t>将位置信息注入到注意力计算中，使得模型能够更好地捕捉序列中不同位置之间的关系。</a:t>
            </a:r>
            <a:endParaRPr lang="zh-CN" altLang="en-US" sz="1600"/>
          </a:p>
          <a:p>
            <a:pPr marL="0" indent="0">
              <a:buNone/>
            </a:pPr>
            <a:endParaRPr lang="zh-CN" altLang="en-US" sz="1600"/>
          </a:p>
          <a:p>
            <a:pPr marL="0" indent="0">
              <a:buNone/>
            </a:pPr>
            <a:endParaRPr lang="en-US" altLang="zh-CN" sz="160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rcRect l="4917" t="17123"/>
          <a:stretch>
            <a:fillRect/>
          </a:stretch>
        </p:blipFill>
        <p:spPr>
          <a:xfrm>
            <a:off x="2907030" y="2740025"/>
            <a:ext cx="1485900" cy="30734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2765" y="3429000"/>
            <a:ext cx="2828925" cy="5524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4660" y="4363085"/>
            <a:ext cx="4981575" cy="314325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348050"/>
            <a:ext cx="10969200" cy="705600"/>
          </a:xfrm>
        </p:spPr>
        <p:txBody>
          <a:bodyPr/>
          <a:p>
            <a:r>
              <a:rPr lang="zh-CN" altLang="en-US"/>
              <a:t>与传统位置编码</a:t>
            </a:r>
            <a:r>
              <a:rPr lang="zh-CN" altLang="en-US"/>
              <a:t>对比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228090"/>
            <a:ext cx="10968990" cy="5222875"/>
          </a:xfrm>
        </p:spPr>
        <p:txBody>
          <a:bodyPr/>
          <a:p>
            <a:r>
              <a:rPr lang="zh-CN" altLang="en-US" sz="1600"/>
              <a:t>传统</a:t>
            </a:r>
            <a:r>
              <a:rPr lang="en-US" altLang="zh-CN" sz="1600"/>
              <a:t>Transformer</a:t>
            </a:r>
            <a:r>
              <a:rPr lang="zh-CN" altLang="en-US" sz="1600"/>
              <a:t>使用绝对位置编码，通过预定义的正弦函数为每个位置生成固定向量，并与词向量相加。其特点在于绝对性，加性融合，长序列局限。其与</a:t>
            </a:r>
            <a:r>
              <a:rPr lang="en-US" altLang="zh-CN" sz="1600"/>
              <a:t>RoPE</a:t>
            </a:r>
            <a:r>
              <a:rPr lang="zh-CN" altLang="en-US" sz="1600"/>
              <a:t>的区别在于：</a:t>
            </a:r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pPr marL="0" indent="0">
              <a:buNone/>
            </a:pPr>
            <a:r>
              <a:rPr lang="zh-CN" altLang="en-US" sz="1600"/>
              <a:t>数学层面：原始编码：</a:t>
            </a:r>
            <a:r>
              <a:rPr lang="en-US" altLang="zh-CN" sz="1600"/>
              <a:t>                                  </a:t>
            </a:r>
            <a:r>
              <a:rPr lang="zh-CN" altLang="en-US" sz="1600"/>
              <a:t>，位置信息通过加法独立于</a:t>
            </a:r>
            <a:r>
              <a:rPr lang="en-US" altLang="zh-CN" sz="1600"/>
              <a:t>Q/K</a:t>
            </a:r>
            <a:r>
              <a:rPr lang="zh-CN" altLang="en-US" sz="1600"/>
              <a:t>的交互。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RoPE</a:t>
            </a:r>
            <a:r>
              <a:rPr lang="zh-CN" altLang="en-US" sz="1600"/>
              <a:t>：</a:t>
            </a:r>
            <a:r>
              <a:rPr lang="en-US" altLang="zh-CN" sz="1600"/>
              <a:t>                                      </a:t>
            </a:r>
            <a:r>
              <a:rPr lang="zh-CN" altLang="en-US" sz="1600"/>
              <a:t>位置信息通过旋转矩阵融入</a:t>
            </a:r>
            <a:r>
              <a:rPr lang="en-US" altLang="zh-CN" sz="1600"/>
              <a:t>Q/K</a:t>
            </a:r>
            <a:r>
              <a:rPr lang="zh-CN" altLang="en-US" sz="1600"/>
              <a:t>的点积计算，</a:t>
            </a:r>
            <a:r>
              <a:rPr lang="zh-CN" altLang="en-US" sz="1600"/>
              <a:t>满足</a:t>
            </a:r>
            <a:endParaRPr lang="zh-CN" altLang="en-US" sz="1600"/>
          </a:p>
          <a:p>
            <a:pPr marL="0" indent="0">
              <a:buNone/>
            </a:pPr>
            <a:r>
              <a:rPr lang="zh-CN" altLang="en-US" sz="1600"/>
              <a:t>形成天然编码相对位置</a:t>
            </a:r>
            <a:r>
              <a:rPr lang="zh-CN" altLang="en-US" sz="1600"/>
              <a:t>差。</a:t>
            </a:r>
            <a:endParaRPr lang="zh-CN" altLang="en-US" sz="1600"/>
          </a:p>
          <a:p>
            <a:pPr marL="0" indent="0">
              <a:buNone/>
            </a:pPr>
            <a:endParaRPr lang="zh-CN" altLang="en-US" sz="160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9555" y="2084070"/>
            <a:ext cx="9013190" cy="223647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7850" y="453390"/>
            <a:ext cx="5353050" cy="60007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3850" y="4709160"/>
            <a:ext cx="2590800" cy="2952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9865" y="5227955"/>
            <a:ext cx="2895600" cy="25717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96400" y="5227955"/>
            <a:ext cx="1409700" cy="23812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74045" y="5256530"/>
            <a:ext cx="1019175" cy="228600"/>
          </a:xfrm>
          <a:prstGeom prst="rect">
            <a:avLst/>
          </a:prstGeom>
        </p:spPr>
      </p:pic>
    </p:spTree>
    <p:custDataLst>
      <p:tags r:id="rId9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686435"/>
            <a:ext cx="10968990" cy="565023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zh-CN" altLang="en-US" sz="1600"/>
              <a:t>句子</a:t>
            </a:r>
            <a:r>
              <a:rPr lang="en-US" altLang="zh-CN" sz="1600"/>
              <a:t>“</a:t>
            </a:r>
            <a:r>
              <a:rPr lang="zh-CN" altLang="en-US" sz="1600"/>
              <a:t>我爱你</a:t>
            </a:r>
            <a:r>
              <a:rPr lang="en-US" altLang="zh-CN" sz="1600"/>
              <a:t>”</a:t>
            </a:r>
            <a:r>
              <a:rPr lang="zh-CN" altLang="en-US" sz="1600"/>
              <a:t>（位置</a:t>
            </a:r>
            <a:r>
              <a:rPr lang="en-US" altLang="zh-CN" sz="1600"/>
              <a:t>1, 2, 3</a:t>
            </a:r>
            <a:r>
              <a:rPr lang="zh-CN" altLang="en-US" sz="1600"/>
              <a:t>）和</a:t>
            </a:r>
            <a:r>
              <a:rPr lang="en-US" altLang="zh-CN" sz="1600"/>
              <a:t>“</a:t>
            </a:r>
            <a:r>
              <a:rPr lang="zh-CN" altLang="en-US" sz="1600"/>
              <a:t>你爱我</a:t>
            </a:r>
            <a:r>
              <a:rPr lang="en-US" altLang="zh-CN" sz="1600"/>
              <a:t>”</a:t>
            </a:r>
            <a:r>
              <a:rPr lang="zh-CN" altLang="en-US" sz="1600"/>
              <a:t>（位置</a:t>
            </a:r>
            <a:r>
              <a:rPr lang="en-US" altLang="zh-CN" sz="1600"/>
              <a:t>1, 2, 3</a:t>
            </a:r>
            <a:r>
              <a:rPr lang="zh-CN" altLang="en-US" sz="1600"/>
              <a:t>），词向量：假设</a:t>
            </a:r>
            <a:r>
              <a:rPr lang="en-US" altLang="zh-CN" sz="1600"/>
              <a:t>“</a:t>
            </a:r>
            <a:r>
              <a:rPr lang="zh-CN" altLang="en-US" sz="1600"/>
              <a:t>我</a:t>
            </a:r>
            <a:r>
              <a:rPr lang="en-US" altLang="zh-CN" sz="1600"/>
              <a:t>”= x1 </a:t>
            </a:r>
            <a:r>
              <a:rPr lang="zh-CN" altLang="en-US" sz="1600"/>
              <a:t>，</a:t>
            </a:r>
            <a:r>
              <a:rPr lang="en-US" altLang="zh-CN" sz="1600"/>
              <a:t>“</a:t>
            </a:r>
            <a:r>
              <a:rPr lang="zh-CN" altLang="en-US" sz="1600"/>
              <a:t>爱</a:t>
            </a:r>
            <a:r>
              <a:rPr lang="en-US" altLang="zh-CN" sz="1600"/>
              <a:t>”= x2 </a:t>
            </a:r>
            <a:r>
              <a:rPr lang="zh-CN" altLang="en-US" sz="1600"/>
              <a:t>，</a:t>
            </a:r>
            <a:r>
              <a:rPr lang="en-US" altLang="zh-CN" sz="1600"/>
              <a:t>“</a:t>
            </a:r>
            <a:r>
              <a:rPr lang="zh-CN" altLang="en-US" sz="1600"/>
              <a:t>你</a:t>
            </a:r>
            <a:r>
              <a:rPr lang="en-US" altLang="zh-CN" sz="1600"/>
              <a:t>”= x3 </a:t>
            </a:r>
            <a:r>
              <a:rPr lang="zh-CN" altLang="en-US" sz="1600"/>
              <a:t>，传统正余弦编码：位置</a:t>
            </a:r>
            <a:r>
              <a:rPr lang="en-US" altLang="zh-CN" sz="1600"/>
              <a:t>1</a:t>
            </a:r>
            <a:r>
              <a:rPr lang="zh-CN" altLang="en-US" sz="1600"/>
              <a:t>的编码为</a:t>
            </a:r>
            <a:r>
              <a:rPr lang="en-US" altLang="zh-CN" sz="1600"/>
              <a:t>PE</a:t>
            </a:r>
            <a:r>
              <a:rPr lang="en-US" altLang="zh-CN" sz="1600" baseline="-25000"/>
              <a:t>1</a:t>
            </a:r>
            <a:r>
              <a:rPr lang="zh-CN" altLang="en-US" sz="1600"/>
              <a:t>，位置</a:t>
            </a:r>
            <a:r>
              <a:rPr lang="en-US" altLang="zh-CN" sz="1600"/>
              <a:t>2</a:t>
            </a:r>
            <a:r>
              <a:rPr lang="zh-CN" altLang="en-US" sz="1600"/>
              <a:t>为</a:t>
            </a:r>
            <a:r>
              <a:rPr lang="en-US" altLang="zh-CN" sz="1600"/>
              <a:t>PE</a:t>
            </a:r>
            <a:r>
              <a:rPr lang="en-US" altLang="zh-CN" sz="1600" baseline="-25000"/>
              <a:t>2</a:t>
            </a:r>
            <a:r>
              <a:rPr lang="zh-CN" altLang="en-US" sz="1600"/>
              <a:t>，位置</a:t>
            </a:r>
            <a:r>
              <a:rPr lang="en-US" altLang="zh-CN" sz="1600"/>
              <a:t>3</a:t>
            </a:r>
            <a:r>
              <a:rPr lang="zh-CN" altLang="en-US" sz="1600"/>
              <a:t>为</a:t>
            </a:r>
            <a:r>
              <a:rPr lang="en-US" altLang="zh-CN" sz="1600"/>
              <a:t>PE</a:t>
            </a:r>
            <a:r>
              <a:rPr lang="en-US" altLang="zh-CN" sz="1600" baseline="-25000"/>
              <a:t>3</a:t>
            </a:r>
            <a:r>
              <a:rPr lang="zh-CN" altLang="en-US" sz="1600"/>
              <a:t>，在嵌入层输入</a:t>
            </a:r>
            <a:r>
              <a:rPr lang="zh-CN" altLang="en-US" sz="1600"/>
              <a:t>向量：</a:t>
            </a:r>
            <a:endParaRPr lang="zh-CN" altLang="en-US" sz="1600"/>
          </a:p>
          <a:p>
            <a:pPr marL="0" indent="0">
              <a:buNone/>
            </a:pPr>
            <a:endParaRPr lang="zh-CN" altLang="en-US" sz="1600"/>
          </a:p>
          <a:p>
            <a:pPr marL="0" indent="0">
              <a:buNone/>
            </a:pPr>
            <a:r>
              <a:rPr lang="zh-CN" altLang="en-US" sz="1600"/>
              <a:t>计算</a:t>
            </a:r>
            <a:r>
              <a:rPr lang="en-US" altLang="zh-CN" sz="1600"/>
              <a:t>“</a:t>
            </a:r>
            <a:r>
              <a:rPr lang="zh-CN" altLang="en-US" sz="1600"/>
              <a:t>我</a:t>
            </a:r>
            <a:r>
              <a:rPr lang="en-US" altLang="zh-CN" sz="1600"/>
              <a:t>”</a:t>
            </a:r>
            <a:r>
              <a:rPr lang="zh-CN" altLang="en-US" sz="1600"/>
              <a:t>（位置</a:t>
            </a:r>
            <a:r>
              <a:rPr lang="en-US" altLang="zh-CN" sz="1600"/>
              <a:t>1</a:t>
            </a:r>
            <a:r>
              <a:rPr lang="zh-CN" altLang="en-US" sz="1600"/>
              <a:t>）对</a:t>
            </a:r>
            <a:r>
              <a:rPr lang="en-US" altLang="zh-CN" sz="1600"/>
              <a:t>“</a:t>
            </a:r>
            <a:r>
              <a:rPr lang="zh-CN" altLang="en-US" sz="1600"/>
              <a:t>你</a:t>
            </a:r>
            <a:r>
              <a:rPr lang="en-US" altLang="zh-CN" sz="1600"/>
              <a:t>”</a:t>
            </a:r>
            <a:r>
              <a:rPr lang="zh-CN" altLang="en-US" sz="1600"/>
              <a:t>（位置</a:t>
            </a:r>
            <a:r>
              <a:rPr lang="en-US" altLang="zh-CN" sz="1600"/>
              <a:t>3</a:t>
            </a:r>
            <a:r>
              <a:rPr lang="zh-CN" altLang="en-US" sz="1600"/>
              <a:t>）的注意力时，依赖词向量</a:t>
            </a:r>
            <a:r>
              <a:rPr lang="en-US" altLang="zh-CN" sz="1600"/>
              <a:t>x1</a:t>
            </a:r>
            <a:r>
              <a:rPr lang="zh-CN" altLang="en-US" sz="1600"/>
              <a:t>和</a:t>
            </a:r>
            <a:r>
              <a:rPr lang="en-US" altLang="zh-CN" sz="1600"/>
              <a:t>x3</a:t>
            </a:r>
            <a:r>
              <a:rPr lang="zh-CN" altLang="en-US" sz="1600"/>
              <a:t>的差异，以及</a:t>
            </a:r>
            <a:r>
              <a:rPr lang="en-US" altLang="zh-CN" sz="1600">
                <a:sym typeface="+mn-ea"/>
              </a:rPr>
              <a:t>PE</a:t>
            </a:r>
            <a:r>
              <a:rPr lang="en-US" altLang="zh-CN" sz="1600" baseline="-250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和</a:t>
            </a:r>
            <a:r>
              <a:rPr lang="en-US" altLang="zh-CN" sz="1600">
                <a:sym typeface="+mn-ea"/>
              </a:rPr>
              <a:t>PE</a:t>
            </a:r>
            <a:r>
              <a:rPr lang="en-US" altLang="zh-CN" sz="1600" baseline="-250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的绝对差，若</a:t>
            </a:r>
            <a:r>
              <a:rPr lang="en-US" altLang="zh-CN" sz="1600">
                <a:sym typeface="+mn-ea"/>
              </a:rPr>
              <a:t>x1=x3</a:t>
            </a:r>
            <a:r>
              <a:rPr lang="zh-CN" altLang="en-US" sz="1600">
                <a:sym typeface="+mn-ea"/>
              </a:rPr>
              <a:t>（同词不同位置），模型仅通过</a:t>
            </a:r>
            <a:r>
              <a:rPr lang="en-US" altLang="zh-CN" sz="1600">
                <a:sym typeface="+mn-ea"/>
              </a:rPr>
              <a:t>PE</a:t>
            </a:r>
            <a:r>
              <a:rPr lang="en-US" altLang="zh-CN" sz="1600" baseline="-250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和</a:t>
            </a:r>
            <a:r>
              <a:rPr lang="en-US" altLang="zh-CN" sz="1600">
                <a:sym typeface="+mn-ea"/>
              </a:rPr>
              <a:t>PE</a:t>
            </a:r>
            <a:r>
              <a:rPr lang="en-US" altLang="zh-CN" sz="1600" baseline="-250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区分位置，无法直接捕捉距离为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的相对位置</a:t>
            </a:r>
            <a:r>
              <a:rPr lang="zh-CN" altLang="en-US" sz="1600">
                <a:sym typeface="+mn-ea"/>
              </a:rPr>
              <a:t>关系。</a:t>
            </a:r>
            <a:endParaRPr lang="zh-CN" altLang="en-US" sz="1600">
              <a:sym typeface="+mn-ea"/>
            </a:endParaRPr>
          </a:p>
          <a:p>
            <a:pPr marL="0" indent="0">
              <a:buNone/>
            </a:pPr>
            <a:r>
              <a:rPr lang="zh-CN" altLang="en-US" sz="1600">
                <a:sym typeface="+mn-ea"/>
              </a:rPr>
              <a:t>所以其缺陷在于：绝对位置依赖：位置信息是静态加法嵌入，无法显式建模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你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和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我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的相对距离（如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距离</a:t>
            </a:r>
            <a:r>
              <a:rPr lang="en-US" altLang="zh-CN" sz="1600">
                <a:sym typeface="+mn-ea"/>
              </a:rPr>
              <a:t>2”</a:t>
            </a:r>
            <a:r>
              <a:rPr lang="zh-CN" altLang="en-US" sz="1600">
                <a:sym typeface="+mn-ea"/>
              </a:rPr>
              <a:t>在两个句子中相同，但模型视为不同绝对位置）。</a:t>
            </a:r>
            <a:r>
              <a:rPr lang="zh-CN" altLang="en-US" sz="1600">
                <a:sym typeface="+mn-ea"/>
              </a:rPr>
              <a:t>长序列局限性：训练长度外的序列性能下降。相对位置隐含：相对位置信息需要模型隐式学习。</a:t>
            </a:r>
            <a:endParaRPr lang="zh-CN" altLang="en-US" sz="1600">
              <a:sym typeface="+mn-ea"/>
            </a:endParaRPr>
          </a:p>
          <a:p>
            <a:pPr marL="0" indent="0">
              <a:buNone/>
            </a:pPr>
            <a:r>
              <a:rPr lang="zh-CN" altLang="en-US" sz="1600">
                <a:sym typeface="+mn-ea"/>
              </a:rPr>
              <a:t>而</a:t>
            </a:r>
            <a:r>
              <a:rPr lang="en-US" altLang="zh-CN" sz="1600">
                <a:sym typeface="+mn-ea"/>
              </a:rPr>
              <a:t>RoPE</a:t>
            </a:r>
            <a:r>
              <a:rPr lang="zh-CN" altLang="en-US" sz="1600">
                <a:sym typeface="+mn-ea"/>
              </a:rPr>
              <a:t>通过旋转矩阵对</a:t>
            </a:r>
            <a:r>
              <a:rPr lang="en-US" altLang="zh-CN" sz="1600">
                <a:sym typeface="+mn-ea"/>
              </a:rPr>
              <a:t>Q</a:t>
            </a:r>
            <a:r>
              <a:rPr lang="zh-CN" altLang="en-US" sz="1600">
                <a:sym typeface="+mn-ea"/>
              </a:rPr>
              <a:t>和</a:t>
            </a:r>
            <a:r>
              <a:rPr lang="en-US" altLang="zh-CN" sz="1600">
                <a:sym typeface="+mn-ea"/>
              </a:rPr>
              <a:t>K</a:t>
            </a:r>
            <a:r>
              <a:rPr lang="zh-CN" altLang="en-US" sz="1600">
                <a:sym typeface="+mn-ea"/>
              </a:rPr>
              <a:t>向量进行位置相关的旋转，动态编码相对位置信息：</a:t>
            </a:r>
            <a:r>
              <a:rPr lang="zh-CN" altLang="en-US" sz="1600">
                <a:sym typeface="+mn-ea"/>
              </a:rPr>
              <a:t>假设假设词向量维度</a:t>
            </a:r>
            <a:r>
              <a:rPr lang="en-US" altLang="zh-CN" sz="1600">
                <a:sym typeface="+mn-ea"/>
              </a:rPr>
              <a:t> d = 4 </a:t>
            </a:r>
            <a:r>
              <a:rPr lang="zh-CN" altLang="en-US" sz="1600">
                <a:sym typeface="+mn-ea"/>
              </a:rPr>
              <a:t>，分为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个</a:t>
            </a:r>
            <a:r>
              <a:rPr lang="en-US" altLang="zh-CN" sz="1600">
                <a:sym typeface="+mn-ea"/>
              </a:rPr>
              <a:t>2D</a:t>
            </a:r>
            <a:r>
              <a:rPr lang="zh-CN" altLang="en-US" sz="1600">
                <a:sym typeface="+mn-ea"/>
              </a:rPr>
              <a:t>子空间（维度</a:t>
            </a:r>
            <a:r>
              <a:rPr lang="en-US" altLang="zh-CN" sz="1600">
                <a:sym typeface="+mn-ea"/>
              </a:rPr>
              <a:t>0-1</a:t>
            </a:r>
            <a:r>
              <a:rPr lang="zh-CN" altLang="en-US" sz="1600">
                <a:sym typeface="+mn-ea"/>
              </a:rPr>
              <a:t>和</a:t>
            </a:r>
            <a:r>
              <a:rPr lang="en-US" altLang="zh-CN" sz="1600">
                <a:sym typeface="+mn-ea"/>
              </a:rPr>
              <a:t>2-3</a:t>
            </a:r>
            <a:r>
              <a:rPr lang="zh-CN" altLang="en-US" sz="1600">
                <a:sym typeface="+mn-ea"/>
              </a:rPr>
              <a:t>）：</a:t>
            </a:r>
            <a:endParaRPr lang="zh-CN" altLang="en-US" sz="1600">
              <a:sym typeface="+mn-ea"/>
            </a:endParaRPr>
          </a:p>
          <a:p>
            <a:pPr marL="0" indent="0">
              <a:buNone/>
            </a:pPr>
            <a:endParaRPr lang="zh-CN" altLang="en-US" sz="1600">
              <a:sym typeface="+mn-ea"/>
            </a:endParaRPr>
          </a:p>
          <a:p>
            <a:pPr marL="0" indent="0">
              <a:buNone/>
            </a:pPr>
            <a:r>
              <a:rPr lang="zh-CN" altLang="en-US" sz="1600">
                <a:sym typeface="+mn-ea"/>
              </a:rPr>
              <a:t>对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我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的查询向量</a:t>
            </a:r>
            <a:r>
              <a:rPr lang="en-US" altLang="zh-CN" sz="1600">
                <a:sym typeface="+mn-ea"/>
              </a:rPr>
              <a:t>q</a:t>
            </a:r>
            <a:r>
              <a:rPr lang="en-US" altLang="zh-CN" sz="1600" baseline="-25000">
                <a:sym typeface="+mn-ea"/>
              </a:rPr>
              <a:t>1</a:t>
            </a:r>
            <a:r>
              <a:rPr lang="en-US" altLang="zh-CN" sz="1600">
                <a:sym typeface="+mn-ea"/>
              </a:rPr>
              <a:t>=W</a:t>
            </a:r>
            <a:r>
              <a:rPr lang="en-US" altLang="zh-CN" sz="1600" baseline="30000">
                <a:sym typeface="+mn-ea"/>
              </a:rPr>
              <a:t>Q</a:t>
            </a:r>
            <a:r>
              <a:rPr lang="en-US" altLang="zh-CN" sz="1600">
                <a:sym typeface="+mn-ea"/>
              </a:rPr>
              <a:t>x1</a:t>
            </a:r>
            <a:r>
              <a:rPr lang="zh-CN" altLang="en-US" sz="1600">
                <a:sym typeface="+mn-ea"/>
              </a:rPr>
              <a:t>，拆分为</a:t>
            </a:r>
            <a:r>
              <a:rPr lang="en-US" altLang="zh-CN" sz="1600">
                <a:sym typeface="+mn-ea"/>
              </a:rPr>
              <a:t>2D</a:t>
            </a:r>
            <a:r>
              <a:rPr lang="zh-CN" altLang="en-US" sz="1600">
                <a:sym typeface="+mn-ea"/>
              </a:rPr>
              <a:t>子空间：</a:t>
            </a:r>
            <a:endParaRPr lang="zh-CN" altLang="en-US" sz="1600">
              <a:sym typeface="+mn-ea"/>
            </a:endParaRPr>
          </a:p>
          <a:p>
            <a:pPr marL="0" indent="0">
              <a:buNone/>
            </a:pPr>
            <a:r>
              <a:rPr lang="zh-CN" altLang="en-US" sz="1600">
                <a:sym typeface="+mn-ea"/>
              </a:rPr>
              <a:t>应用旋转矩阵</a:t>
            </a:r>
            <a:r>
              <a:rPr lang="en-US" altLang="zh-CN" sz="1600">
                <a:sym typeface="+mn-ea"/>
              </a:rPr>
              <a:t>R(θ</a:t>
            </a:r>
            <a:r>
              <a:rPr lang="en-US" altLang="zh-CN" sz="1600" baseline="-25000">
                <a:sym typeface="+mn-ea"/>
              </a:rPr>
              <a:t>1</a:t>
            </a:r>
            <a:r>
              <a:rPr lang="en-US" altLang="zh-CN" sz="1600">
                <a:sym typeface="+mn-ea"/>
              </a:rPr>
              <a:t>)</a:t>
            </a:r>
            <a:r>
              <a:rPr lang="zh-CN" altLang="en-US" sz="1600">
                <a:sym typeface="+mn-ea"/>
              </a:rPr>
              <a:t>得到</a:t>
            </a:r>
            <a:r>
              <a:rPr lang="en-US" altLang="zh-CN" sz="1600">
                <a:sym typeface="+mn-ea"/>
              </a:rPr>
              <a:t>q’</a:t>
            </a:r>
            <a:r>
              <a:rPr lang="en-US" altLang="zh-CN" sz="1600" baseline="-250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：</a:t>
            </a:r>
            <a:r>
              <a:rPr lang="en-US" altLang="zh-CN" sz="1600">
                <a:sym typeface="+mn-ea"/>
              </a:rPr>
              <a:t>                                         </a:t>
            </a:r>
            <a:r>
              <a:rPr lang="zh-CN" altLang="en-US" sz="1600">
                <a:sym typeface="+mn-ea"/>
              </a:rPr>
              <a:t>，同理处理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你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的键向量</a:t>
            </a:r>
            <a:r>
              <a:rPr lang="en-US" altLang="zh-CN" sz="1600">
                <a:sym typeface="+mn-ea"/>
              </a:rPr>
              <a:t>k</a:t>
            </a:r>
            <a:r>
              <a:rPr lang="en-US" altLang="zh-CN" sz="1600" baseline="-250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。</a:t>
            </a:r>
            <a:endParaRPr lang="zh-CN" altLang="en-US" sz="1600">
              <a:sym typeface="+mn-ea"/>
            </a:endParaRPr>
          </a:p>
          <a:p>
            <a:pPr marL="0" indent="0">
              <a:buNone/>
            </a:pPr>
            <a:endParaRPr lang="zh-CN" altLang="en-US" sz="1600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95" y="1357630"/>
            <a:ext cx="3409950" cy="3429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845" y="1357630"/>
            <a:ext cx="3352800" cy="3143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8490" y="3674110"/>
            <a:ext cx="5448300" cy="3238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6625" y="3997960"/>
            <a:ext cx="5105400" cy="3143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86805" y="3978910"/>
            <a:ext cx="3190875" cy="33337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47360" y="4312285"/>
            <a:ext cx="3657600" cy="5048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76320" y="4747260"/>
            <a:ext cx="3019425" cy="6191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750" y="5479415"/>
            <a:ext cx="8372475" cy="764540"/>
          </a:xfrm>
          <a:prstGeom prst="rect">
            <a:avLst/>
          </a:prstGeom>
        </p:spPr>
      </p:pic>
    </p:spTree>
    <p:custDataLst>
      <p:tags r:id="rId10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核心</a:t>
            </a:r>
            <a:r>
              <a:rPr lang="zh-CN" altLang="en-US"/>
              <a:t>差异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52195" y="1649095"/>
            <a:ext cx="9935210" cy="28524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89305" y="4979035"/>
            <a:ext cx="1035494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RoPE</a:t>
            </a:r>
            <a:r>
              <a:rPr lang="zh-CN" altLang="en-US"/>
              <a:t>通过动态旋转</a:t>
            </a:r>
            <a:r>
              <a:rPr lang="en-US" altLang="zh-CN"/>
              <a:t>Q/K</a:t>
            </a:r>
            <a:r>
              <a:rPr lang="zh-CN" altLang="en-US"/>
              <a:t>向量，将相对位置信息嵌入注意力计算的点积中，解决了原始编码依赖绝对位置和长序列</a:t>
            </a:r>
            <a:r>
              <a:rPr lang="zh-CN" altLang="en-US"/>
              <a:t>局限性的问题。在</a:t>
            </a:r>
            <a:r>
              <a:rPr lang="en-US" altLang="zh-CN"/>
              <a:t>“</a:t>
            </a:r>
            <a:r>
              <a:rPr lang="zh-CN" altLang="en-US"/>
              <a:t>我爱你</a:t>
            </a:r>
            <a:r>
              <a:rPr lang="en-US" altLang="zh-CN"/>
              <a:t>”</a:t>
            </a:r>
            <a:r>
              <a:rPr lang="zh-CN" altLang="en-US"/>
              <a:t>和</a:t>
            </a:r>
            <a:r>
              <a:rPr lang="en-US" altLang="zh-CN"/>
              <a:t>“</a:t>
            </a:r>
            <a:r>
              <a:rPr lang="zh-CN" altLang="en-US"/>
              <a:t>你爱我</a:t>
            </a:r>
            <a:r>
              <a:rPr lang="en-US" altLang="zh-CN"/>
              <a:t>”</a:t>
            </a:r>
            <a:r>
              <a:rPr lang="zh-CN" altLang="en-US"/>
              <a:t>的例子中，</a:t>
            </a:r>
            <a:r>
              <a:rPr lang="en-US" altLang="zh-CN"/>
              <a:t>RoPE</a:t>
            </a:r>
            <a:r>
              <a:rPr lang="zh-CN" altLang="en-US"/>
              <a:t>能显式捕捉</a:t>
            </a:r>
            <a:r>
              <a:rPr lang="en-US" altLang="zh-CN"/>
              <a:t>“</a:t>
            </a:r>
            <a:r>
              <a:rPr lang="zh-CN" altLang="en-US"/>
              <a:t>我</a:t>
            </a:r>
            <a:r>
              <a:rPr lang="en-US" altLang="zh-CN"/>
              <a:t>”</a:t>
            </a:r>
            <a:r>
              <a:rPr lang="zh-CN" altLang="en-US"/>
              <a:t>和</a:t>
            </a:r>
            <a:r>
              <a:rPr lang="en-US" altLang="zh-CN"/>
              <a:t>“</a:t>
            </a:r>
            <a:r>
              <a:rPr lang="zh-CN" altLang="en-US"/>
              <a:t>你</a:t>
            </a:r>
            <a:r>
              <a:rPr lang="en-US" altLang="zh-CN"/>
              <a:t>”</a:t>
            </a:r>
            <a:r>
              <a:rPr lang="zh-CN" altLang="en-US"/>
              <a:t>的相对距离</a:t>
            </a:r>
            <a:r>
              <a:rPr lang="en-US" altLang="zh-CN"/>
              <a:t>2</a:t>
            </a:r>
            <a:r>
              <a:rPr lang="zh-CN" altLang="en-US"/>
              <a:t>，而原始编码仅能区分绝对位置</a:t>
            </a:r>
            <a:r>
              <a:rPr lang="en-US" altLang="zh-CN"/>
              <a:t>1</a:t>
            </a:r>
            <a:r>
              <a:rPr lang="zh-CN" altLang="en-US"/>
              <a:t>和</a:t>
            </a:r>
            <a:r>
              <a:rPr lang="en-US" altLang="zh-CN"/>
              <a:t>3</a:t>
            </a:r>
            <a:r>
              <a:rPr lang="zh-CN" altLang="en-US"/>
              <a:t>，无法利用相对距离的不变性。这种差异使得</a:t>
            </a:r>
            <a:r>
              <a:rPr lang="en-US" altLang="zh-CN"/>
              <a:t>RoPE</a:t>
            </a:r>
            <a:r>
              <a:rPr lang="zh-CN" altLang="en-US"/>
              <a:t>在长序列建模和相对位置敏感任务（如语法分析、长文本生成）中表现更优，成为现代大模型（如</a:t>
            </a:r>
            <a:r>
              <a:rPr lang="en-US" altLang="zh-CN"/>
              <a:t>LLaMA</a:t>
            </a:r>
            <a:r>
              <a:rPr lang="zh-CN" altLang="en-US"/>
              <a:t>、</a:t>
            </a:r>
            <a:r>
              <a:rPr lang="en-US" altLang="zh-CN"/>
              <a:t>DeepSeek-V2</a:t>
            </a:r>
            <a:r>
              <a:rPr lang="zh-CN" altLang="en-US"/>
              <a:t>）的主流选择。</a:t>
            </a:r>
            <a:endParaRPr lang="zh-CN" altLang="en-US"/>
          </a:p>
          <a:p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DeepSeek-V2</a:t>
            </a:r>
            <a:r>
              <a:rPr lang="zh-CN" altLang="en-US"/>
              <a:t>中的</a:t>
            </a:r>
            <a:r>
              <a:rPr lang="en-US" altLang="zh-CN"/>
              <a:t>RoPE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pPr marL="0" indent="0">
              <a:buNone/>
            </a:pPr>
            <a:r>
              <a:rPr lang="en-US" altLang="zh-CN"/>
              <a:t>DeepSeek-V2</a:t>
            </a:r>
            <a:r>
              <a:rPr lang="zh-CN" altLang="en-US"/>
              <a:t>在设计</a:t>
            </a:r>
            <a:r>
              <a:rPr lang="en-US" altLang="zh-CN"/>
              <a:t>MLA</a:t>
            </a:r>
            <a:r>
              <a:rPr lang="zh-CN" altLang="en-US"/>
              <a:t>时遇到一个关键矛盾：</a:t>
            </a:r>
            <a:r>
              <a:rPr lang="en-US" altLang="zh-CN"/>
              <a:t>RoPE</a:t>
            </a:r>
            <a:r>
              <a:rPr lang="zh-CN" altLang="en-US"/>
              <a:t>通过旋转矩阵对</a:t>
            </a:r>
            <a:r>
              <a:rPr lang="en-US" altLang="zh-CN"/>
              <a:t>Q</a:t>
            </a:r>
            <a:r>
              <a:rPr lang="zh-CN" altLang="en-US"/>
              <a:t>和</a:t>
            </a:r>
            <a:r>
              <a:rPr lang="en-US" altLang="zh-CN"/>
              <a:t>K</a:t>
            </a:r>
            <a:r>
              <a:rPr lang="zh-CN" altLang="en-US"/>
              <a:t>添加位置信息，要求</a:t>
            </a:r>
            <a:r>
              <a:rPr lang="en-US" altLang="zh-CN"/>
              <a:t>Q</a:t>
            </a:r>
            <a:r>
              <a:rPr lang="zh-CN" altLang="en-US"/>
              <a:t>和</a:t>
            </a:r>
            <a:r>
              <a:rPr lang="en-US" altLang="zh-CN"/>
              <a:t>K</a:t>
            </a:r>
            <a:r>
              <a:rPr lang="zh-CN" altLang="en-US"/>
              <a:t>在计算时携带与位置相关的参数（旋转矩阵），但是在</a:t>
            </a:r>
            <a:r>
              <a:rPr lang="en-US" altLang="zh-CN"/>
              <a:t>MLA</a:t>
            </a:r>
            <a:r>
              <a:rPr lang="zh-CN" altLang="en-US"/>
              <a:t>的低秩压缩中，键的生成需要将上投影矩阵</a:t>
            </a:r>
            <a:r>
              <a:rPr lang="en-US" altLang="zh-CN"/>
              <a:t>W</a:t>
            </a:r>
            <a:r>
              <a:rPr lang="en-US" altLang="zh-CN" baseline="30000"/>
              <a:t>UK</a:t>
            </a:r>
            <a:r>
              <a:rPr lang="zh-CN" altLang="en-US">
                <a:sym typeface="+mn-ea"/>
              </a:rPr>
              <a:t>融入查询投影矩阵</a:t>
            </a:r>
            <a:r>
              <a:rPr lang="en-US" altLang="zh-CN">
                <a:sym typeface="+mn-ea"/>
              </a:rPr>
              <a:t>W</a:t>
            </a:r>
            <a:r>
              <a:rPr lang="en-US" altLang="zh-CN" baseline="30000">
                <a:sym typeface="+mn-ea"/>
              </a:rPr>
              <a:t>Q</a:t>
            </a:r>
            <a:r>
              <a:rPr lang="zh-CN" altLang="en-US">
                <a:sym typeface="+mn-ea"/>
              </a:rPr>
              <a:t>，以跳过显式计算键值对，但是旋转矩阵会插入在</a:t>
            </a:r>
            <a:r>
              <a:rPr lang="en-US" altLang="zh-CN">
                <a:sym typeface="+mn-ea"/>
              </a:rPr>
              <a:t>W</a:t>
            </a:r>
            <a:r>
              <a:rPr lang="en-US" altLang="zh-CN" baseline="30000">
                <a:sym typeface="+mn-ea"/>
              </a:rPr>
              <a:t>UK</a:t>
            </a:r>
            <a:r>
              <a:rPr lang="zh-CN" altLang="en-US">
                <a:sym typeface="+mn-ea"/>
              </a:rPr>
              <a:t>和</a:t>
            </a:r>
            <a:r>
              <a:rPr lang="en-US" altLang="zh-CN">
                <a:sym typeface="+mn-ea"/>
              </a:rPr>
              <a:t>W</a:t>
            </a:r>
            <a:r>
              <a:rPr lang="en-US" altLang="zh-CN" baseline="30000">
                <a:sym typeface="+mn-ea"/>
              </a:rPr>
              <a:t>Q</a:t>
            </a:r>
            <a:r>
              <a:rPr lang="zh-CN" altLang="en-US">
                <a:sym typeface="+mn-ea"/>
              </a:rPr>
              <a:t>之间：</a:t>
            </a:r>
            <a:r>
              <a:rPr lang="en-US" altLang="zh-CN">
                <a:sym typeface="+mn-ea"/>
              </a:rPr>
              <a:t>                           </a:t>
            </a:r>
            <a:r>
              <a:rPr lang="zh-CN" altLang="en-US">
                <a:sym typeface="+mn-ea"/>
              </a:rPr>
              <a:t>，由于矩阵乘法不满足交换律，二者无法合并，必须为每个位置</a:t>
            </a:r>
            <a:r>
              <a:rPr lang="en-US" altLang="zh-CN">
                <a:sym typeface="+mn-ea"/>
              </a:rPr>
              <a:t>t</a:t>
            </a:r>
            <a:r>
              <a:rPr lang="zh-CN" altLang="en-US">
                <a:sym typeface="+mn-ea"/>
              </a:rPr>
              <a:t>单独计算</a:t>
            </a:r>
            <a:r>
              <a:rPr lang="en-US" altLang="zh-CN">
                <a:sym typeface="+mn-ea"/>
              </a:rPr>
              <a:t>     </a:t>
            </a:r>
            <a:r>
              <a:rPr lang="zh-CN" altLang="en-US">
                <a:sym typeface="+mn-ea"/>
              </a:rPr>
              <a:t>，导致推理时需重新计算所有前缀</a:t>
            </a:r>
            <a:r>
              <a:rPr lang="en-US" altLang="zh-CN">
                <a:sym typeface="+mn-ea"/>
              </a:rPr>
              <a:t>token</a:t>
            </a:r>
            <a:r>
              <a:rPr lang="zh-CN" altLang="en-US">
                <a:sym typeface="+mn-ea"/>
              </a:rPr>
              <a:t>的键，计算量随序列长度呈平方级增长从而显著降低效率。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为解决上述问题，</a:t>
            </a:r>
            <a:r>
              <a:rPr lang="en-US" altLang="zh-CN">
                <a:sym typeface="+mn-ea"/>
              </a:rPr>
              <a:t>DeepSeek-V2</a:t>
            </a:r>
            <a:r>
              <a:rPr lang="zh-CN" altLang="en-US">
                <a:sym typeface="+mn-ea"/>
              </a:rPr>
              <a:t>提出解耦策略：将</a:t>
            </a:r>
            <a:r>
              <a:rPr lang="en-US" altLang="zh-CN">
                <a:sym typeface="+mn-ea"/>
              </a:rPr>
              <a:t>Q</a:t>
            </a:r>
            <a:r>
              <a:rPr lang="zh-CN" altLang="en-US">
                <a:sym typeface="+mn-ea"/>
              </a:rPr>
              <a:t>和</a:t>
            </a:r>
            <a:r>
              <a:rPr lang="en-US" altLang="zh-CN">
                <a:sym typeface="+mn-ea"/>
              </a:rPr>
              <a:t>K</a:t>
            </a:r>
            <a:r>
              <a:rPr lang="zh-CN" altLang="en-US">
                <a:sym typeface="+mn-ea"/>
              </a:rPr>
              <a:t>拆分为位置无关的压缩部分（用于高效计算）和位置相关的</a:t>
            </a:r>
            <a:r>
              <a:rPr lang="en-US" altLang="zh-CN">
                <a:sym typeface="+mn-ea"/>
              </a:rPr>
              <a:t>RoPE</a:t>
            </a:r>
            <a:r>
              <a:rPr lang="zh-CN" altLang="en-US">
                <a:sym typeface="+mn-ea"/>
              </a:rPr>
              <a:t>部分（用于捕获序列顺序），两者独立处理后拼接使用。</a:t>
            </a:r>
            <a:endParaRPr lang="zh-CN" altLang="en-US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660" y="2588895"/>
            <a:ext cx="2276475" cy="3810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rcRect r="82873" b="-8667"/>
          <a:stretch>
            <a:fillRect/>
          </a:stretch>
        </p:blipFill>
        <p:spPr>
          <a:xfrm>
            <a:off x="953770" y="2969895"/>
            <a:ext cx="389890" cy="41402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解耦旋转</a:t>
            </a:r>
            <a:r>
              <a:rPr lang="zh-CN" altLang="en-US"/>
              <a:t>编码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p>
            <a:pPr marL="0" indent="0">
              <a:buNone/>
            </a:pPr>
            <a:r>
              <a:rPr lang="en-US" altLang="zh-CN" sz="1600"/>
              <a:t>MLA</a:t>
            </a:r>
            <a:r>
              <a:rPr lang="zh-CN" altLang="en-US" sz="1600"/>
              <a:t>是把传统多头注意力中占大头的</a:t>
            </a:r>
            <a:r>
              <a:rPr lang="en-US" altLang="zh-CN" sz="1600"/>
              <a:t> K/V </a:t>
            </a:r>
            <a:r>
              <a:rPr lang="zh-CN" altLang="en-US" sz="1600"/>
              <a:t>信息先做一次低秩（</a:t>
            </a:r>
            <a:r>
              <a:rPr lang="en-US" altLang="zh-CN" sz="1600"/>
              <a:t>latent</a:t>
            </a:r>
            <a:r>
              <a:rPr lang="zh-CN" altLang="en-US" sz="1600"/>
              <a:t>）压缩，只缓存压缩后的</a:t>
            </a:r>
            <a:r>
              <a:rPr lang="en-US" altLang="zh-CN" sz="1600"/>
              <a:t> latent </a:t>
            </a:r>
            <a:r>
              <a:rPr lang="zh-CN" altLang="en-US" sz="1600"/>
              <a:t>表示，在需要计算注意力时再通过小的上采样（</a:t>
            </a:r>
            <a:r>
              <a:rPr lang="en-US" altLang="zh-CN" sz="1600"/>
              <a:t>up-proj</a:t>
            </a:r>
            <a:r>
              <a:rPr lang="zh-CN" altLang="en-US" sz="1600"/>
              <a:t>）恢复成每头的</a:t>
            </a:r>
            <a:r>
              <a:rPr lang="en-US" altLang="zh-CN" sz="1600"/>
              <a:t> K/V</a:t>
            </a:r>
            <a:r>
              <a:rPr lang="zh-CN" altLang="en-US" sz="1600"/>
              <a:t>。</a:t>
            </a:r>
            <a:endParaRPr lang="zh-CN" altLang="en-US" sz="1600"/>
          </a:p>
          <a:p>
            <a:pPr marL="0" indent="0">
              <a:buNone/>
            </a:pPr>
            <a:r>
              <a:rPr lang="zh-CN" altLang="en-US" sz="1600"/>
              <a:t>压缩（</a:t>
            </a:r>
            <a:r>
              <a:rPr lang="en-US" altLang="zh-CN" sz="1600"/>
              <a:t>down-project</a:t>
            </a:r>
            <a:r>
              <a:rPr lang="zh-CN" altLang="en-US" sz="1600"/>
              <a:t>）：</a:t>
            </a:r>
            <a:r>
              <a:rPr lang="en-US" altLang="zh-CN" sz="1600"/>
              <a:t>c</a:t>
            </a:r>
            <a:r>
              <a:rPr lang="en-US" altLang="zh-CN" sz="1600" baseline="-25000"/>
              <a:t>t</a:t>
            </a:r>
            <a:r>
              <a:rPr lang="en-US" altLang="zh-CN" sz="1600" baseline="30000"/>
              <a:t>KV</a:t>
            </a:r>
            <a:r>
              <a:rPr lang="en-US" altLang="zh-CN" sz="1600"/>
              <a:t>​=W</a:t>
            </a:r>
            <a:r>
              <a:rPr lang="en-US" altLang="zh-CN" sz="1600" baseline="-25000"/>
              <a:t>D</a:t>
            </a:r>
            <a:r>
              <a:rPr lang="en-US" altLang="zh-CN" sz="1600" baseline="30000"/>
              <a:t>KV</a:t>
            </a:r>
            <a:r>
              <a:rPr lang="en-US" altLang="zh-CN" sz="1600"/>
              <a:t>​h</a:t>
            </a:r>
            <a:r>
              <a:rPr lang="en-US" altLang="zh-CN" sz="1600" baseline="-25000"/>
              <a:t>t​</a:t>
            </a:r>
            <a:r>
              <a:rPr lang="zh-CN" altLang="en-US" sz="1600">
                <a:sym typeface="+mn-ea"/>
              </a:rPr>
              <a:t>，恢复（</a:t>
            </a:r>
            <a:r>
              <a:rPr lang="en-US" altLang="zh-CN" sz="1600">
                <a:sym typeface="+mn-ea"/>
              </a:rPr>
              <a:t>up-project</a:t>
            </a:r>
            <a:r>
              <a:rPr lang="zh-CN" altLang="en-US" sz="1600">
                <a:sym typeface="+mn-ea"/>
              </a:rPr>
              <a:t>）：</a:t>
            </a:r>
            <a:r>
              <a:rPr lang="en-US" altLang="zh-CN" sz="1600">
                <a:sym typeface="+mn-ea"/>
              </a:rPr>
              <a:t>k</a:t>
            </a:r>
            <a:r>
              <a:rPr lang="en-US" altLang="zh-CN" sz="1600" baseline="-25000">
                <a:sym typeface="+mn-ea"/>
              </a:rPr>
              <a:t>t</a:t>
            </a:r>
            <a:r>
              <a:rPr lang="en-US" altLang="zh-CN" sz="1600" baseline="30000">
                <a:sym typeface="+mn-ea"/>
              </a:rPr>
              <a:t>C</a:t>
            </a:r>
            <a:r>
              <a:rPr lang="en-US" altLang="zh-CN" sz="1600">
                <a:sym typeface="+mn-ea"/>
              </a:rPr>
              <a:t>​=W</a:t>
            </a:r>
            <a:r>
              <a:rPr lang="en-US" altLang="zh-CN" sz="1600" baseline="-25000">
                <a:sym typeface="+mn-ea"/>
              </a:rPr>
              <a:t>U</a:t>
            </a:r>
            <a:r>
              <a:rPr lang="en-US" altLang="zh-CN" sz="1600" baseline="30000">
                <a:sym typeface="+mn-ea"/>
              </a:rPr>
              <a:t>K</a:t>
            </a:r>
            <a:r>
              <a:rPr lang="en-US" altLang="zh-CN" sz="1600">
                <a:sym typeface="+mn-ea"/>
              </a:rPr>
              <a:t>​c</a:t>
            </a:r>
            <a:r>
              <a:rPr lang="en-US" altLang="zh-CN" sz="1600" baseline="-25000">
                <a:sym typeface="+mn-ea"/>
              </a:rPr>
              <a:t>t</a:t>
            </a:r>
            <a:r>
              <a:rPr lang="en-US" altLang="zh-CN" sz="1600" baseline="30000">
                <a:sym typeface="+mn-ea"/>
              </a:rPr>
              <a:t>KV</a:t>
            </a:r>
            <a:r>
              <a:rPr lang="zh-CN" altLang="en-US" sz="1600">
                <a:sym typeface="+mn-ea"/>
              </a:rPr>
              <a:t>，</a:t>
            </a:r>
            <a:r>
              <a:rPr lang="en-US" altLang="zh-CN" sz="1600">
                <a:sym typeface="+mn-ea"/>
              </a:rPr>
              <a:t>v</a:t>
            </a:r>
            <a:r>
              <a:rPr lang="en-US" altLang="zh-CN" sz="1600" baseline="-25000">
                <a:sym typeface="+mn-ea"/>
              </a:rPr>
              <a:t>t</a:t>
            </a:r>
            <a:r>
              <a:rPr lang="en-US" altLang="zh-CN" sz="1600" baseline="30000">
                <a:sym typeface="+mn-ea"/>
              </a:rPr>
              <a:t>C</a:t>
            </a:r>
            <a:r>
              <a:rPr lang="en-US" altLang="zh-CN" sz="1600">
                <a:sym typeface="+mn-ea"/>
              </a:rPr>
              <a:t>​=W</a:t>
            </a:r>
            <a:r>
              <a:rPr lang="en-US" altLang="zh-CN" sz="1600" baseline="-25000">
                <a:sym typeface="+mn-ea"/>
              </a:rPr>
              <a:t>U</a:t>
            </a:r>
            <a:r>
              <a:rPr lang="en-US" altLang="zh-CN" sz="1600" baseline="30000">
                <a:sym typeface="+mn-ea"/>
              </a:rPr>
              <a:t>V</a:t>
            </a:r>
            <a:r>
              <a:rPr lang="en-US" altLang="zh-CN" sz="1600">
                <a:sym typeface="+mn-ea"/>
              </a:rPr>
              <a:t>​c</a:t>
            </a:r>
            <a:r>
              <a:rPr lang="en-US" altLang="zh-CN" sz="1600" baseline="-25000">
                <a:sym typeface="+mn-ea"/>
              </a:rPr>
              <a:t>t</a:t>
            </a:r>
            <a:r>
              <a:rPr lang="en-US" altLang="zh-CN" sz="1600" baseline="30000">
                <a:sym typeface="+mn-ea"/>
              </a:rPr>
              <a:t>KV</a:t>
            </a:r>
            <a:endParaRPr lang="en-US" altLang="zh-CN" sz="1600" baseline="30000">
              <a:sym typeface="+mn-ea"/>
            </a:endParaRPr>
          </a:p>
          <a:p>
            <a:pPr marL="0" indent="0">
              <a:buNone/>
            </a:pPr>
            <a:r>
              <a:rPr lang="zh-CN" altLang="en-US" sz="1600">
                <a:sym typeface="+mn-ea"/>
              </a:rPr>
              <a:t>解耦方案：把向量分为两部分：</a:t>
            </a:r>
            <a:endParaRPr lang="en-US" altLang="zh-CN" sz="1600">
              <a:sym typeface="+mn-ea"/>
            </a:endParaRPr>
          </a:p>
          <a:p>
            <a:pPr marL="0" indent="0">
              <a:buNone/>
            </a:pPr>
            <a:r>
              <a:rPr lang="zh-CN" altLang="en-US" sz="1600">
                <a:sym typeface="+mn-ea"/>
              </a:rPr>
              <a:t>可压缩部分（</a:t>
            </a:r>
            <a:r>
              <a:rPr lang="en-US" altLang="zh-CN" sz="1600">
                <a:sym typeface="+mn-ea"/>
              </a:rPr>
              <a:t>k</a:t>
            </a:r>
            <a:r>
              <a:rPr lang="en-US" altLang="zh-CN" sz="1600" baseline="30000">
                <a:sym typeface="+mn-ea"/>
              </a:rPr>
              <a:t>C</a:t>
            </a:r>
            <a:r>
              <a:rPr lang="en-US" altLang="zh-CN" sz="1600">
                <a:sym typeface="+mn-ea"/>
              </a:rPr>
              <a:t>, v</a:t>
            </a:r>
            <a:r>
              <a:rPr lang="en-US" altLang="zh-CN" sz="1600" baseline="30000">
                <a:sym typeface="+mn-ea"/>
              </a:rPr>
              <a:t>C</a:t>
            </a:r>
            <a:r>
              <a:rPr lang="zh-CN" altLang="en-US" sz="1600">
                <a:sym typeface="+mn-ea"/>
              </a:rPr>
              <a:t>）：不带</a:t>
            </a:r>
            <a:r>
              <a:rPr lang="en-US" altLang="zh-CN" sz="1600">
                <a:sym typeface="+mn-ea"/>
              </a:rPr>
              <a:t> RoPE</a:t>
            </a:r>
            <a:r>
              <a:rPr lang="zh-CN" altLang="en-US" sz="1600">
                <a:sym typeface="+mn-ea"/>
              </a:rPr>
              <a:t>，完全可以用</a:t>
            </a:r>
            <a:r>
              <a:rPr lang="en-US" altLang="zh-CN" sz="1600">
                <a:sym typeface="+mn-ea"/>
              </a:rPr>
              <a:t> c</a:t>
            </a:r>
            <a:r>
              <a:rPr lang="en-US" altLang="zh-CN" sz="1600" baseline="30000">
                <a:sym typeface="+mn-ea"/>
              </a:rPr>
              <a:t>KV</a:t>
            </a:r>
            <a:r>
              <a:rPr lang="en-US" altLang="zh-CN" sz="1600">
                <a:sym typeface="+mn-ea"/>
              </a:rPr>
              <a:t> </a:t>
            </a:r>
            <a:r>
              <a:rPr lang="zh-CN" altLang="en-US" sz="1600">
                <a:sym typeface="+mn-ea"/>
              </a:rPr>
              <a:t>表示并低秩缓存</a:t>
            </a:r>
            <a:r>
              <a:rPr lang="en-US" altLang="zh-CN" sz="1600">
                <a:sym typeface="+mn-ea"/>
              </a:rPr>
              <a:t> —— </a:t>
            </a:r>
            <a:r>
              <a:rPr lang="zh-CN" altLang="en-US" sz="1600">
                <a:sym typeface="+mn-ea"/>
              </a:rPr>
              <a:t>这是</a:t>
            </a:r>
            <a:r>
              <a:rPr lang="en-US" altLang="zh-CN" sz="1600">
                <a:sym typeface="+mn-ea"/>
              </a:rPr>
              <a:t> MLA </a:t>
            </a:r>
            <a:r>
              <a:rPr lang="zh-CN" altLang="en-US" sz="1600">
                <a:sym typeface="+mn-ea"/>
              </a:rPr>
              <a:t>的压缩</a:t>
            </a:r>
            <a:r>
              <a:rPr lang="en-US" altLang="zh-CN" sz="1600">
                <a:sym typeface="+mn-ea"/>
              </a:rPr>
              <a:t>/</a:t>
            </a:r>
            <a:r>
              <a:rPr lang="zh-CN" altLang="en-US" sz="1600">
                <a:sym typeface="+mn-ea"/>
              </a:rPr>
              <a:t>恢复机制主要作用域。</a:t>
            </a:r>
            <a:endParaRPr lang="en-US" altLang="zh-CN" sz="1600">
              <a:sym typeface="+mn-ea"/>
            </a:endParaRPr>
          </a:p>
          <a:p>
            <a:pPr marL="0" indent="0">
              <a:buNone/>
            </a:pPr>
            <a:r>
              <a:rPr lang="zh-CN" altLang="en-US" sz="1600">
                <a:sym typeface="+mn-ea"/>
              </a:rPr>
              <a:t>位置敏感部分（</a:t>
            </a:r>
            <a:r>
              <a:rPr lang="en-US" altLang="zh-CN" sz="1600">
                <a:sym typeface="+mn-ea"/>
              </a:rPr>
              <a:t>k</a:t>
            </a:r>
            <a:r>
              <a:rPr lang="en-US" altLang="zh-CN" sz="1600" baseline="30000">
                <a:sym typeface="+mn-ea"/>
              </a:rPr>
              <a:t>R</a:t>
            </a:r>
            <a:r>
              <a:rPr lang="en-US" altLang="zh-CN" sz="1600">
                <a:sym typeface="+mn-ea"/>
              </a:rPr>
              <a:t>, q</a:t>
            </a:r>
            <a:r>
              <a:rPr lang="en-US" altLang="zh-CN" sz="1600" baseline="30000">
                <a:sym typeface="+mn-ea"/>
              </a:rPr>
              <a:t>R</a:t>
            </a:r>
            <a:r>
              <a:rPr lang="zh-CN" altLang="en-US" sz="1600">
                <a:sym typeface="+mn-ea"/>
              </a:rPr>
              <a:t>）：只在极小的子空间里携带</a:t>
            </a:r>
            <a:r>
              <a:rPr lang="en-US" altLang="zh-CN" sz="1600">
                <a:sym typeface="+mn-ea"/>
              </a:rPr>
              <a:t> RoPE</a:t>
            </a:r>
            <a:r>
              <a:rPr lang="zh-CN" altLang="en-US" sz="1600">
                <a:sym typeface="+mn-ea"/>
              </a:rPr>
              <a:t>（解耦出来），该子空间维度</a:t>
            </a:r>
            <a:r>
              <a:rPr lang="en-US" altLang="zh-CN" sz="1600">
                <a:sym typeface="+mn-ea"/>
              </a:rPr>
              <a:t>d</a:t>
            </a:r>
            <a:r>
              <a:rPr lang="en-US" altLang="zh-CN" sz="1600" baseline="30000">
                <a:sym typeface="+mn-ea"/>
              </a:rPr>
              <a:t>R</a:t>
            </a:r>
            <a:r>
              <a:rPr lang="zh-CN" altLang="en-US" sz="1600">
                <a:sym typeface="+mn-ea"/>
              </a:rPr>
              <a:t>很小，必须单独缓存</a:t>
            </a:r>
            <a:r>
              <a:rPr lang="en-US" altLang="zh-CN" sz="1600">
                <a:sym typeface="+mn-ea"/>
              </a:rPr>
              <a:t>/</a:t>
            </a:r>
            <a:r>
              <a:rPr lang="zh-CN" altLang="en-US" sz="1600">
                <a:sym typeface="+mn-ea"/>
              </a:rPr>
              <a:t>处理以保留位置关系。</a:t>
            </a:r>
            <a:endParaRPr lang="zh-CN" altLang="en-US" sz="1600">
              <a:sym typeface="+mn-ea"/>
            </a:endParaRPr>
          </a:p>
          <a:p>
            <a:pPr marL="0" indent="0">
              <a:buNone/>
            </a:pPr>
            <a:r>
              <a:rPr lang="en-US" altLang="zh-CN" sz="1600">
                <a:sym typeface="+mn-ea"/>
              </a:rPr>
              <a:t>MLA </a:t>
            </a:r>
            <a:r>
              <a:rPr lang="zh-CN" altLang="en-US" sz="1600">
                <a:sym typeface="+mn-ea"/>
              </a:rPr>
              <a:t>提供了把大部分</a:t>
            </a:r>
            <a:r>
              <a:rPr lang="en-US" altLang="zh-CN" sz="1600">
                <a:sym typeface="+mn-ea"/>
              </a:rPr>
              <a:t> K/V </a:t>
            </a:r>
            <a:r>
              <a:rPr lang="zh-CN" altLang="en-US" sz="1600">
                <a:sym typeface="+mn-ea"/>
              </a:rPr>
              <a:t>信息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可压缩化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的能力，而解耦</a:t>
            </a:r>
            <a:r>
              <a:rPr lang="en-US" altLang="zh-CN" sz="1600">
                <a:sym typeface="+mn-ea"/>
              </a:rPr>
              <a:t> RoPE </a:t>
            </a:r>
            <a:r>
              <a:rPr lang="zh-CN" altLang="en-US" sz="1600">
                <a:sym typeface="+mn-ea"/>
              </a:rPr>
              <a:t>只在必要的子空间保留位置编码，两者结合既保持模型对相对</a:t>
            </a:r>
            <a:r>
              <a:rPr lang="en-US" altLang="zh-CN" sz="1600">
                <a:sym typeface="+mn-ea"/>
              </a:rPr>
              <a:t>/</a:t>
            </a:r>
            <a:r>
              <a:rPr lang="zh-CN" altLang="en-US" sz="1600">
                <a:sym typeface="+mn-ea"/>
              </a:rPr>
              <a:t>绝对位置的敏感性，又能把</a:t>
            </a:r>
            <a:r>
              <a:rPr lang="en-US" altLang="zh-CN" sz="1600">
                <a:sym typeface="+mn-ea"/>
              </a:rPr>
              <a:t> KV-cache </a:t>
            </a:r>
            <a:r>
              <a:rPr lang="zh-CN" altLang="en-US" sz="1600">
                <a:sym typeface="+mn-ea"/>
              </a:rPr>
              <a:t>的内存和计算</a:t>
            </a:r>
            <a:r>
              <a:rPr lang="zh-CN" altLang="en-US" sz="1600">
                <a:sym typeface="+mn-ea"/>
              </a:rPr>
              <a:t>复杂度大幅降低。</a:t>
            </a:r>
            <a:endParaRPr lang="zh-CN" altLang="en-US" sz="1600">
              <a:sym typeface="+mn-ea"/>
            </a:endParaRPr>
          </a:p>
          <a:p>
            <a:pPr marL="0" indent="0">
              <a:buNone/>
            </a:pPr>
            <a:endParaRPr lang="en-US" altLang="zh-CN" baseline="30000">
              <a:sym typeface="+mn-ea"/>
            </a:endParaRPr>
          </a:p>
          <a:p>
            <a:pPr marL="0" indent="0">
              <a:buNone/>
            </a:pPr>
            <a:endParaRPr lang="en-US" altLang="zh-CN" baseline="30000"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解耦</a:t>
            </a:r>
            <a:r>
              <a:rPr lang="en-US" altLang="zh-CN"/>
              <a:t> RoPE</a:t>
            </a:r>
            <a:r>
              <a:rPr lang="zh-CN" altLang="en-US"/>
              <a:t>（</a:t>
            </a:r>
            <a:r>
              <a:rPr lang="en-US" altLang="zh-CN"/>
              <a:t>Decoupled RoPE</a:t>
            </a:r>
            <a:r>
              <a:rPr lang="zh-CN" altLang="en-US"/>
              <a:t>）的核心实现思路就是把注意力向量</a:t>
            </a:r>
            <a:r>
              <a:rPr lang="zh-CN" altLang="en-US" b="1"/>
              <a:t>拆成两块</a:t>
            </a:r>
            <a:r>
              <a:rPr lang="zh-CN" altLang="en-US"/>
              <a:t>：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可压缩部分（</a:t>
            </a:r>
            <a:r>
              <a:rPr lang="en-US" altLang="zh-CN"/>
              <a:t>*^C</a:t>
            </a:r>
            <a:r>
              <a:rPr lang="zh-CN" altLang="en-US"/>
              <a:t>）：放到</a:t>
            </a:r>
            <a:r>
              <a:rPr lang="en-US" altLang="zh-CN"/>
              <a:t> MLA </a:t>
            </a:r>
            <a:r>
              <a:rPr lang="zh-CN" altLang="en-US"/>
              <a:t>的低秩</a:t>
            </a:r>
            <a:r>
              <a:rPr lang="en-US" altLang="zh-CN"/>
              <a:t> latent c</a:t>
            </a:r>
            <a:r>
              <a:rPr lang="en-US" altLang="zh-CN" baseline="30000"/>
              <a:t>KV</a:t>
            </a:r>
            <a:r>
              <a:rPr lang="en-US" altLang="zh-CN"/>
              <a:t> </a:t>
            </a:r>
            <a:r>
              <a:rPr lang="zh-CN" altLang="en-US"/>
              <a:t>中，恢复为每头的</a:t>
            </a:r>
            <a:r>
              <a:rPr lang="en-US" altLang="zh-CN"/>
              <a:t> k</a:t>
            </a:r>
            <a:r>
              <a:rPr lang="en-US" altLang="zh-CN" baseline="30000"/>
              <a:t>C</a:t>
            </a:r>
            <a:r>
              <a:rPr lang="en-US" altLang="zh-CN"/>
              <a:t>, v</a:t>
            </a:r>
            <a:r>
              <a:rPr lang="en-US" altLang="zh-CN" baseline="30000"/>
              <a:t>C</a:t>
            </a:r>
            <a:r>
              <a:rPr lang="en-US" altLang="zh-CN"/>
              <a:t>, q</a:t>
            </a:r>
            <a:r>
              <a:rPr lang="en-US" altLang="zh-CN" baseline="30000"/>
              <a:t>C</a:t>
            </a:r>
            <a:r>
              <a:rPr lang="zh-CN" altLang="en-US"/>
              <a:t>；不施加</a:t>
            </a:r>
            <a:r>
              <a:rPr lang="en-US" altLang="zh-CN"/>
              <a:t> RoPE</a:t>
            </a:r>
            <a:r>
              <a:rPr lang="zh-CN" altLang="en-US"/>
              <a:t>，可被吸收</a:t>
            </a:r>
            <a:r>
              <a:rPr lang="en-US" altLang="zh-CN"/>
              <a:t>/</a:t>
            </a:r>
            <a:r>
              <a:rPr lang="zh-CN" altLang="en-US"/>
              <a:t>缓存并低秩压缩。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位置敏感部分（</a:t>
            </a:r>
            <a:r>
              <a:rPr lang="en-US" altLang="zh-CN"/>
              <a:t>*^R</a:t>
            </a:r>
            <a:r>
              <a:rPr lang="zh-CN" altLang="en-US"/>
              <a:t>）：在一个小子空间里承载</a:t>
            </a:r>
            <a:r>
              <a:rPr lang="en-US" altLang="zh-CN"/>
              <a:t> RoPE</a:t>
            </a:r>
            <a:r>
              <a:rPr lang="zh-CN" altLang="en-US"/>
              <a:t>，单独投影并做</a:t>
            </a:r>
            <a:r>
              <a:rPr lang="en-US" altLang="zh-CN"/>
              <a:t> RoPE</a:t>
            </a:r>
            <a:r>
              <a:rPr lang="zh-CN" altLang="en-US"/>
              <a:t>（</a:t>
            </a:r>
            <a:r>
              <a:rPr lang="en-US" altLang="zh-CN"/>
              <a:t>q</a:t>
            </a:r>
            <a:r>
              <a:rPr lang="en-US" altLang="zh-CN" baseline="30000"/>
              <a:t>R</a:t>
            </a:r>
            <a:r>
              <a:rPr lang="en-US" altLang="zh-CN"/>
              <a:t>, k</a:t>
            </a:r>
            <a:r>
              <a:rPr lang="en-US" altLang="zh-CN" baseline="30000"/>
              <a:t>R</a:t>
            </a:r>
            <a:r>
              <a:rPr lang="zh-CN" altLang="en-US"/>
              <a:t>），在计算</a:t>
            </a:r>
            <a:r>
              <a:rPr lang="en-US" altLang="zh-CN"/>
              <a:t> attention </a:t>
            </a:r>
            <a:r>
              <a:rPr lang="zh-CN" altLang="en-US"/>
              <a:t>时把它与可压缩部分拼回去：</a:t>
            </a:r>
            <a:r>
              <a:rPr lang="en-US" altLang="zh-CN"/>
              <a:t>q = [q</a:t>
            </a:r>
            <a:r>
              <a:rPr lang="en-US" altLang="zh-CN" baseline="30000"/>
              <a:t>C</a:t>
            </a:r>
            <a:r>
              <a:rPr lang="en-US" altLang="zh-CN"/>
              <a:t>; q</a:t>
            </a:r>
            <a:r>
              <a:rPr lang="en-US" altLang="zh-CN" baseline="30000"/>
              <a:t>R</a:t>
            </a:r>
            <a:r>
              <a:rPr lang="en-US" altLang="zh-CN"/>
              <a:t>], k = [k</a:t>
            </a:r>
            <a:r>
              <a:rPr lang="en-US" altLang="zh-CN" baseline="30000"/>
              <a:t>C</a:t>
            </a:r>
            <a:r>
              <a:rPr lang="en-US" altLang="zh-CN"/>
              <a:t>; k</a:t>
            </a:r>
            <a:r>
              <a:rPr lang="en-US" altLang="zh-CN" baseline="30000"/>
              <a:t>R</a:t>
            </a:r>
            <a:r>
              <a:rPr lang="en-US" altLang="zh-CN"/>
              <a:t>]</a:t>
            </a:r>
            <a:r>
              <a:rPr lang="zh-CN" altLang="en-US"/>
              <a:t>。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训练过程解耦旋转编码的使用</a:t>
            </a:r>
            <a:r>
              <a:rPr lang="zh-CN" altLang="en-US"/>
              <a:t>流程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pPr marL="0" indent="0">
              <a:buNone/>
            </a:pPr>
            <a:r>
              <a:rPr lang="en-US" altLang="zh-CN" sz="1600"/>
              <a:t>1</a:t>
            </a:r>
            <a:r>
              <a:rPr lang="zh-CN" altLang="en-US" sz="1600"/>
              <a:t>、</a:t>
            </a:r>
            <a:r>
              <a:rPr lang="en-US" altLang="zh-CN" sz="1600"/>
              <a:t>hidden_states</a:t>
            </a:r>
            <a:r>
              <a:rPr lang="zh-CN" altLang="en-US" sz="1600"/>
              <a:t>（来自上一层）被送入</a:t>
            </a:r>
            <a:r>
              <a:rPr lang="en-US" altLang="zh-CN" sz="1600"/>
              <a:t> attention </a:t>
            </a:r>
            <a:r>
              <a:rPr lang="zh-CN" altLang="en-US" sz="1600"/>
              <a:t>的</a:t>
            </a:r>
            <a:r>
              <a:rPr lang="en-US" altLang="zh-CN" sz="1600"/>
              <a:t> q/k/v </a:t>
            </a:r>
            <a:r>
              <a:rPr lang="zh-CN" altLang="en-US" sz="1600"/>
              <a:t>投影路径：</a:t>
            </a:r>
            <a:r>
              <a:rPr lang="en-US" altLang="zh-CN" sz="1600"/>
              <a:t>q_a_proj + q_b_proj </a:t>
            </a:r>
            <a:r>
              <a:rPr lang="zh-CN" altLang="en-US" sz="1600"/>
              <a:t>产生</a:t>
            </a:r>
            <a:r>
              <a:rPr lang="en-US" altLang="zh-CN" sz="1600"/>
              <a:t> q</a:t>
            </a:r>
            <a:r>
              <a:rPr lang="zh-CN" altLang="en-US" sz="1600"/>
              <a:t>，</a:t>
            </a:r>
            <a:r>
              <a:rPr lang="en-US" altLang="zh-CN" sz="1600"/>
              <a:t>kv_a_proj_with_mqa </a:t>
            </a:r>
            <a:r>
              <a:rPr lang="zh-CN" altLang="en-US" sz="1600"/>
              <a:t>产生</a:t>
            </a:r>
            <a:r>
              <a:rPr lang="en-US" altLang="zh-CN" sz="1600"/>
              <a:t> compressed_kv</a:t>
            </a:r>
            <a:r>
              <a:rPr lang="zh-CN" altLang="en-US" sz="1600"/>
              <a:t>（包含</a:t>
            </a:r>
            <a:r>
              <a:rPr lang="en-US" altLang="zh-CN" sz="1600"/>
              <a:t> compressed latent + k_pe</a:t>
            </a:r>
            <a:r>
              <a:rPr lang="zh-CN" altLang="en-US" sz="1600"/>
              <a:t>）。（源码：</a:t>
            </a:r>
            <a:r>
              <a:rPr lang="en-US" altLang="zh-CN" sz="1600"/>
              <a:t>q = self.q_b_proj(self.q_a_layernorm(self.q_a_proj(hidden_states)))</a:t>
            </a:r>
            <a:r>
              <a:rPr lang="zh-CN" altLang="en-US" sz="1600"/>
              <a:t>，</a:t>
            </a:r>
            <a:r>
              <a:rPr lang="en-US" altLang="zh-CN" sz="1600"/>
              <a:t>compressed_kv = self.kv_a_proj_with_mqa(hidden_states)</a:t>
            </a:r>
            <a:r>
              <a:rPr lang="zh-CN" altLang="en-US" sz="1600"/>
              <a:t>）。</a:t>
            </a:r>
            <a:endParaRPr lang="zh-CN" altLang="en-US" sz="1600"/>
          </a:p>
          <a:p>
            <a:pPr marL="0" indent="0">
              <a:buNone/>
            </a:pP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2</a:t>
            </a:r>
            <a:r>
              <a:rPr lang="zh-CN" altLang="en-US" sz="1600"/>
              <a:t>、将</a:t>
            </a:r>
            <a:r>
              <a:rPr lang="en-US" altLang="zh-CN" sz="1600"/>
              <a:t> q </a:t>
            </a:r>
            <a:r>
              <a:rPr lang="zh-CN" altLang="en-US" sz="1600"/>
              <a:t>按每头</a:t>
            </a:r>
            <a:r>
              <a:rPr lang="en-US" altLang="zh-CN" sz="1600"/>
              <a:t> split </a:t>
            </a:r>
            <a:r>
              <a:rPr lang="zh-CN" altLang="en-US" sz="1600"/>
              <a:t>成</a:t>
            </a:r>
            <a:r>
              <a:rPr lang="en-US" altLang="zh-CN" sz="1600"/>
              <a:t> q_nope</a:t>
            </a:r>
            <a:r>
              <a:rPr lang="zh-CN" altLang="en-US" sz="1600"/>
              <a:t>（可压缩部分）和</a:t>
            </a:r>
            <a:r>
              <a:rPr lang="en-US" altLang="zh-CN" sz="1600"/>
              <a:t> q_pe</a:t>
            </a:r>
            <a:r>
              <a:rPr lang="zh-CN" altLang="en-US" sz="1600"/>
              <a:t>（</a:t>
            </a:r>
            <a:r>
              <a:rPr lang="en-US" altLang="zh-CN" sz="1600"/>
              <a:t>RoPE </a:t>
            </a:r>
            <a:r>
              <a:rPr lang="zh-CN" altLang="en-US" sz="1600"/>
              <a:t>子空间）</a:t>
            </a:r>
            <a:r>
              <a:rPr lang="zh-CN" sz="1600"/>
              <a:t>，也就是</a:t>
            </a:r>
            <a:r>
              <a:rPr lang="zh-CN" altLang="en-US" sz="1600"/>
              <a:t>解耦。</a:t>
            </a:r>
            <a:r>
              <a:rPr lang="en-US" altLang="zh-CN" sz="1600"/>
              <a:t>compressed_kv </a:t>
            </a:r>
            <a:r>
              <a:rPr lang="zh-CN" altLang="en-US" sz="1600"/>
              <a:t>也被取出恢复成</a:t>
            </a:r>
            <a:r>
              <a:rPr lang="en-US" altLang="zh-CN" sz="1600"/>
              <a:t> compressed_kv &amp; k_pe</a:t>
            </a:r>
            <a:r>
              <a:rPr lang="zh-CN" altLang="en-US" sz="1600"/>
              <a:t>。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3</a:t>
            </a:r>
            <a:r>
              <a:rPr lang="zh-CN" altLang="en-US" sz="1600"/>
              <a:t>、从</a:t>
            </a:r>
            <a:r>
              <a:rPr lang="en-US" altLang="zh-CN" sz="1600"/>
              <a:t> self.rotary_emb(...) </a:t>
            </a:r>
            <a:r>
              <a:rPr lang="zh-CN" altLang="en-US" sz="1600"/>
              <a:t>获得</a:t>
            </a:r>
            <a:r>
              <a:rPr lang="en-US" altLang="zh-CN" sz="1600"/>
              <a:t> cos, sin</a:t>
            </a:r>
            <a:r>
              <a:rPr lang="zh-CN" altLang="en-US" sz="1600"/>
              <a:t>（直接基于</a:t>
            </a:r>
            <a:r>
              <a:rPr lang="en-US" altLang="zh-CN" sz="1600"/>
              <a:t> seq_len </a:t>
            </a:r>
            <a:r>
              <a:rPr lang="zh-CN" altLang="en-US" sz="1600"/>
              <a:t>生成），对</a:t>
            </a:r>
            <a:r>
              <a:rPr lang="en-US" altLang="zh-CN" sz="1600"/>
              <a:t> q_pe </a:t>
            </a:r>
            <a:r>
              <a:rPr lang="zh-CN" altLang="en-US" sz="1600"/>
              <a:t>与</a:t>
            </a:r>
            <a:r>
              <a:rPr lang="en-US" altLang="zh-CN" sz="1600"/>
              <a:t> k_pe </a:t>
            </a:r>
            <a:r>
              <a:rPr lang="zh-CN" altLang="en-US" sz="1600"/>
              <a:t>调用</a:t>
            </a:r>
            <a:r>
              <a:rPr lang="en-US" altLang="zh-CN" sz="1600"/>
              <a:t> apply_rotary_pos_emb</a:t>
            </a:r>
            <a:r>
              <a:rPr lang="zh-CN" altLang="en-US" sz="1600"/>
              <a:t>，得到带位置信息的</a:t>
            </a:r>
            <a:r>
              <a:rPr lang="en-US" altLang="zh-CN" sz="1600"/>
              <a:t> q_pe'</a:t>
            </a:r>
            <a:r>
              <a:rPr lang="zh-CN" altLang="en-US" sz="1600"/>
              <a:t>、</a:t>
            </a:r>
            <a:r>
              <a:rPr lang="en-US" altLang="zh-CN" sz="1600"/>
              <a:t>k_pe'</a:t>
            </a:r>
            <a:r>
              <a:rPr lang="zh-CN" altLang="en-US" sz="1600"/>
              <a:t>。</a:t>
            </a:r>
            <a:endParaRPr lang="zh-CN" altLang="en-US" sz="1600"/>
          </a:p>
          <a:p>
            <a:pPr marL="0" indent="0">
              <a:buNone/>
            </a:pP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4</a:t>
            </a:r>
            <a:r>
              <a:rPr lang="zh-CN" altLang="en-US" sz="1600"/>
              <a:t>、把</a:t>
            </a:r>
            <a:r>
              <a:rPr lang="en-US" altLang="zh-CN" sz="1600"/>
              <a:t> q_nope || q_pe' </a:t>
            </a:r>
            <a:r>
              <a:rPr lang="zh-CN" altLang="en-US" sz="1600"/>
              <a:t>和</a:t>
            </a:r>
            <a:r>
              <a:rPr lang="en-US" altLang="zh-CN" sz="1600"/>
              <a:t> k_nope || k_pe' </a:t>
            </a:r>
            <a:r>
              <a:rPr lang="zh-CN" altLang="en-US" sz="1600"/>
              <a:t>拼回完整</a:t>
            </a:r>
            <a:r>
              <a:rPr lang="en-US" altLang="zh-CN" sz="1600"/>
              <a:t> q / k</a:t>
            </a:r>
            <a:r>
              <a:rPr lang="zh-CN" altLang="en-US" sz="1600"/>
              <a:t>，</a:t>
            </a:r>
            <a:r>
              <a:rPr lang="en-US" altLang="zh-CN" sz="1600"/>
              <a:t>v </a:t>
            </a:r>
            <a:r>
              <a:rPr lang="zh-CN" altLang="en-US" sz="1600"/>
              <a:t>由</a:t>
            </a:r>
            <a:r>
              <a:rPr lang="en-US" altLang="zh-CN" sz="1600"/>
              <a:t> value_states</a:t>
            </a:r>
            <a:r>
              <a:rPr lang="zh-CN" altLang="en-US" sz="1600"/>
              <a:t>（从</a:t>
            </a:r>
            <a:r>
              <a:rPr lang="en-US" altLang="zh-CN" sz="1600"/>
              <a:t> compressed_kv </a:t>
            </a:r>
            <a:r>
              <a:rPr lang="zh-CN" altLang="en-US" sz="1600"/>
              <a:t>恢复得到）提供。随后按常规做</a:t>
            </a:r>
            <a:r>
              <a:rPr lang="en-US" altLang="zh-CN" sz="1600"/>
              <a:t> scaled-dot softmax attention</a:t>
            </a:r>
            <a:r>
              <a:rPr lang="zh-CN" altLang="en-US" sz="1600"/>
              <a:t>，得到输出。</a:t>
            </a:r>
            <a:endParaRPr lang="zh-CN" altLang="en-US" sz="1600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4470</Words>
  <Application>WPS 演示</Application>
  <PresentationFormat>宽屏</PresentationFormat>
  <Paragraphs>118</Paragraphs>
  <Slides>14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旋转位置编码</vt:lpstr>
      <vt:lpstr>RoPE原理</vt:lpstr>
      <vt:lpstr>与传统位置编码对比</vt:lpstr>
      <vt:lpstr>PowerPoint 演示文稿</vt:lpstr>
      <vt:lpstr>核心差异</vt:lpstr>
      <vt:lpstr>DeepSeek-V2中的RoPE</vt:lpstr>
      <vt:lpstr>解耦旋转编码</vt:lpstr>
      <vt:lpstr>PowerPoint 演示文稿</vt:lpstr>
      <vt:lpstr>训练过程解耦旋转编码的使用流程</vt:lpstr>
      <vt:lpstr>推理过程解耦旋转编码的使用流程（use_cache=True）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Administrator</dc:creator>
  <cp:lastModifiedBy>给我EDC一个面子</cp:lastModifiedBy>
  <cp:revision>160</cp:revision>
  <dcterms:created xsi:type="dcterms:W3CDTF">2019-06-19T02:08:00Z</dcterms:created>
  <dcterms:modified xsi:type="dcterms:W3CDTF">2025-09-05T03:43:49Z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C6EDED14E01D4EF1950472809503FEC3_11</vt:lpwstr>
  </property>
</Properties>
</file>