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57" r:id="rId4"/>
    <p:sldId id="267" r:id="rId6"/>
    <p:sldId id="266" r:id="rId7"/>
    <p:sldId id="258" r:id="rId8"/>
    <p:sldId id="259" r:id="rId9"/>
    <p:sldId id="263" r:id="rId10"/>
    <p:sldId id="264" r:id="rId11"/>
    <p:sldId id="265" r:id="rId12"/>
    <p:sldId id="262"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Out Of Memory”</a:t>
            </a:r>
            <a:r>
              <a:rPr lang="zh-CN" altLang="en-US"/>
              <a:t>，翻译成中文就是</a:t>
            </a:r>
            <a:r>
              <a:rPr lang="en-US" altLang="zh-CN"/>
              <a:t>“</a:t>
            </a:r>
            <a:r>
              <a:rPr lang="zh-CN" altLang="en-US"/>
              <a:t>内存用完了</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递归在数学上就是重复把同一个函数应用多次。堆叠是每层有不同参数，递归则是重复用相同参数的函数多次，从而实现</a:t>
            </a:r>
            <a:r>
              <a:rPr lang="en-US" altLang="zh-CN"/>
              <a:t>“</a:t>
            </a:r>
            <a:r>
              <a:rPr lang="zh-CN" altLang="en-US"/>
              <a:t>可变计算深度</a:t>
            </a:r>
            <a:r>
              <a:rPr lang="en-US" altLang="zh-CN"/>
              <a:t>”</a:t>
            </a:r>
            <a:r>
              <a:rPr lang="zh-CN" altLang="en-US"/>
              <a:t>但参数量不随深度线性增长。</a:t>
            </a:r>
            <a:endParaRPr lang="zh-CN" altLang="en-US"/>
          </a:p>
          <a:p>
            <a:r>
              <a:rPr lang="zh-CN" altLang="en-US"/>
              <a:t>端到端</a:t>
            </a:r>
            <a:r>
              <a:rPr lang="en-US" altLang="zh-CN"/>
              <a:t>(End-to-End)</a:t>
            </a:r>
            <a:r>
              <a:rPr lang="zh-CN" altLang="en-US"/>
              <a:t>是一种从原始输入直接到最终输出的完整建模范式</a:t>
            </a:r>
            <a:r>
              <a:rPr lang="en-US" altLang="zh-CN"/>
              <a:t>,</a:t>
            </a:r>
            <a:r>
              <a:rPr lang="zh-CN" altLang="en-US"/>
              <a:t>无需人工设计中间步骤或特征</a:t>
            </a:r>
            <a:r>
              <a:rPr lang="en-US" altLang="zh-CN"/>
              <a:t>,</a:t>
            </a:r>
            <a:r>
              <a:rPr lang="zh-CN" altLang="en-US"/>
              <a:t>整个流程由模型自主学习完成。</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xt</a:t>
            </a:r>
            <a:r>
              <a:rPr lang="zh-CN" altLang="en-US"/>
              <a:t>表示单个</a:t>
            </a:r>
            <a:r>
              <a:rPr lang="en-US" altLang="zh-CN"/>
              <a:t>token</a:t>
            </a:r>
            <a:r>
              <a:rPr lang="zh-CN" altLang="en-US"/>
              <a:t>的输入表示，由路由器输出一个概率，比如</a:t>
            </a:r>
            <a:r>
              <a:rPr lang="en-US" altLang="zh-CN"/>
              <a:t>g=0.7</a:t>
            </a:r>
            <a:r>
              <a:rPr lang="zh-CN" altLang="en-US"/>
              <a:t>，这是路由器对是否递归到更深层的预测概率。</a:t>
            </a:r>
            <a:r>
              <a:rPr lang="en-US" altLang="zh-CN"/>
              <a:t>Layer1-L-2</a:t>
            </a:r>
            <a:r>
              <a:rPr lang="zh-CN" altLang="en-US"/>
              <a:t>表示同一个共享参数层也就是递归块被反复应用。乘法圈和加法圈就表示门控和混合：路由器输出（如概率</a:t>
            </a:r>
            <a:r>
              <a:rPr lang="en-US" altLang="zh-CN"/>
              <a:t> g</a:t>
            </a:r>
            <a:r>
              <a:rPr lang="zh-CN" altLang="en-US"/>
              <a:t>）用于把</a:t>
            </a:r>
            <a:r>
              <a:rPr lang="en-US" altLang="zh-CN"/>
              <a:t>“</a:t>
            </a:r>
            <a:r>
              <a:rPr lang="zh-CN" altLang="en-US"/>
              <a:t>当前层（较浅）的表示</a:t>
            </a:r>
            <a:r>
              <a:rPr lang="en-US" altLang="zh-CN"/>
              <a:t>”</a:t>
            </a:r>
            <a:r>
              <a:rPr lang="zh-CN" altLang="en-US"/>
              <a:t>和</a:t>
            </a:r>
            <a:r>
              <a:rPr lang="en-US" altLang="zh-CN"/>
              <a:t>“</a:t>
            </a:r>
            <a:r>
              <a:rPr lang="zh-CN" altLang="en-US"/>
              <a:t>递归后（更深）的表示</a:t>
            </a:r>
            <a:r>
              <a:rPr lang="en-US" altLang="zh-CN"/>
              <a:t>”</a:t>
            </a:r>
            <a:r>
              <a:rPr lang="zh-CN" altLang="en-US"/>
              <a:t>以某种比例混合，</a:t>
            </a:r>
            <a:r>
              <a:rPr lang="zh-CN" altLang="en-US"/>
              <a:t>也就是加权，或用于决定是否把更深结果写回。</a:t>
            </a:r>
            <a:endParaRPr lang="zh-CN" altLang="en-US"/>
          </a:p>
          <a:p>
            <a:r>
              <a:rPr lang="zh-CN" altLang="en-US"/>
              <a:t>中间层</a:t>
            </a:r>
            <a:r>
              <a:rPr lang="en-US" altLang="zh-CN"/>
              <a:t>Recursion Block </a:t>
            </a:r>
            <a:r>
              <a:rPr lang="zh-CN" altLang="en-US"/>
              <a:t>表示一段参数共享的模块（可以是一层</a:t>
            </a:r>
            <a:r>
              <a:rPr lang="en-US" altLang="zh-CN"/>
              <a:t> Transformer </a:t>
            </a:r>
            <a:r>
              <a:rPr lang="zh-CN" altLang="en-US"/>
              <a:t>子层，也可以是若干层堆成的小模块），外侧虚线和箭头表示这段模块在不同</a:t>
            </a:r>
            <a:r>
              <a:rPr lang="en-US" altLang="zh-CN"/>
              <a:t>“</a:t>
            </a:r>
            <a:r>
              <a:rPr lang="zh-CN" altLang="en-US"/>
              <a:t>层级位置</a:t>
            </a:r>
            <a:r>
              <a:rPr lang="en-US" altLang="zh-CN"/>
              <a:t>”</a:t>
            </a:r>
            <a:r>
              <a:rPr lang="zh-CN" altLang="en-US"/>
              <a:t>上被复用。</a:t>
            </a:r>
            <a:r>
              <a:rPr lang="en-US" altLang="zh-CN"/>
              <a:t>Layer 0 </a:t>
            </a:r>
            <a:r>
              <a:rPr lang="zh-CN" altLang="en-US"/>
              <a:t>是递归开始的输入层，上方</a:t>
            </a:r>
            <a:r>
              <a:rPr lang="en-US" altLang="zh-CN"/>
              <a:t> Layer L-1 </a:t>
            </a:r>
            <a:r>
              <a:rPr lang="zh-CN" altLang="en-US"/>
              <a:t>是递归完成后送出的层级位置。从</a:t>
            </a:r>
            <a:r>
              <a:rPr lang="en-US" altLang="zh-CN"/>
              <a:t> Recursion Block </a:t>
            </a:r>
            <a:r>
              <a:rPr lang="zh-CN" altLang="en-US"/>
              <a:t>底部到顶部的多条竖线强调：同一个</a:t>
            </a:r>
            <a:r>
              <a:rPr lang="en-US" altLang="zh-CN"/>
              <a:t> recursion block </a:t>
            </a:r>
            <a:r>
              <a:rPr lang="zh-CN" altLang="en-US"/>
              <a:t>对序列中不同</a:t>
            </a:r>
            <a:r>
              <a:rPr lang="en-US" altLang="zh-CN"/>
              <a:t> token </a:t>
            </a:r>
            <a:r>
              <a:rPr lang="zh-CN" altLang="en-US"/>
              <a:t>可以被执行不同次数，虚线就没有经历递归</a:t>
            </a:r>
            <a:r>
              <a:rPr lang="zh-CN" altLang="en-US"/>
              <a:t>块。</a:t>
            </a:r>
            <a:endParaRPr lang="zh-CN" altLang="en-US"/>
          </a:p>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端到端训练就是一条龙地把原始输入直接训练到最终输出，全流程由神经网络自动</a:t>
            </a:r>
            <a:r>
              <a:rPr lang="en-US" altLang="zh-CN"/>
              <a:t>“</a:t>
            </a:r>
            <a:r>
              <a:rPr lang="zh-CN" altLang="en-US"/>
              <a:t>学会</a:t>
            </a:r>
            <a:r>
              <a:rPr lang="en-US" altLang="zh-CN"/>
              <a:t>”</a:t>
            </a:r>
            <a:r>
              <a:rPr lang="zh-CN" altLang="en-US"/>
              <a:t>每一步怎么做，人只需要提供数据、设计合适的正反例和评价标准。</a:t>
            </a:r>
            <a:endParaRPr lang="zh-CN" altLang="en-US"/>
          </a:p>
          <a:p>
            <a:r>
              <a:rPr lang="en-US" altLang="zh-CN"/>
              <a:t>MoR</a:t>
            </a:r>
            <a:r>
              <a:rPr lang="zh-CN" altLang="en-US"/>
              <a:t>的核心在于两个关键组件：「轻量级路由机制」和「选择性</a:t>
            </a:r>
            <a:r>
              <a:rPr lang="en-US" altLang="zh-CN"/>
              <a:t>KV</a:t>
            </a:r>
            <a:r>
              <a:rPr lang="zh-CN" altLang="en-US"/>
              <a:t>缓存策略」</a:t>
            </a:r>
            <a:r>
              <a:rPr lang="en-US" altLang="zh-CN"/>
              <a:t> </a:t>
            </a:r>
            <a:r>
              <a:rPr lang="zh-CN" altLang="en-US"/>
              <a:t>。</a:t>
            </a:r>
            <a:endParaRPr lang="zh-CN" altLang="en-US"/>
          </a:p>
          <a:p>
            <a:r>
              <a:rPr lang="zh-CN" altLang="en-US"/>
              <a:t>本文有三个专家：专家</a:t>
            </a:r>
            <a:r>
              <a:rPr lang="en-US" altLang="zh-CN"/>
              <a:t>1</a:t>
            </a:r>
            <a:r>
              <a:rPr lang="zh-CN" altLang="en-US"/>
              <a:t>应用第一次递归步骤，专家</a:t>
            </a:r>
            <a:r>
              <a:rPr lang="en-US" altLang="zh-CN"/>
              <a:t>2</a:t>
            </a:r>
            <a:r>
              <a:rPr lang="zh-CN" altLang="en-US"/>
              <a:t>应用第二次递归步骤，依此类推</a:t>
            </a:r>
            <a:endParaRPr lang="zh-CN" altLang="en-US"/>
          </a:p>
          <a:p>
            <a:r>
              <a:rPr lang="en-US" altLang="zh-CN"/>
              <a:t>“</a:t>
            </a:r>
            <a:r>
              <a:rPr lang="zh-CN" altLang="en-US"/>
              <a:t>完美负载均衡</a:t>
            </a:r>
            <a:r>
              <a:rPr lang="en-US" altLang="zh-CN"/>
              <a:t>”</a:t>
            </a:r>
            <a:r>
              <a:rPr lang="zh-CN" altLang="en-US"/>
              <a:t>通常是指在一次</a:t>
            </a:r>
            <a:r>
              <a:rPr lang="en-US" altLang="zh-CN"/>
              <a:t> dispatch</a:t>
            </a:r>
            <a:r>
              <a:rPr lang="zh-CN" altLang="en-US"/>
              <a:t>（在一个</a:t>
            </a:r>
            <a:r>
              <a:rPr lang="en-US" altLang="zh-CN"/>
              <a:t> batch / </a:t>
            </a:r>
            <a:r>
              <a:rPr lang="zh-CN" altLang="en-US"/>
              <a:t>一个</a:t>
            </a:r>
            <a:r>
              <a:rPr lang="en-US" altLang="zh-CN"/>
              <a:t> step </a:t>
            </a:r>
            <a:r>
              <a:rPr lang="zh-CN" altLang="en-US"/>
              <a:t>的分配决策里）能精确地把每个专家填满到预设容量</a:t>
            </a:r>
            <a:endParaRPr lang="zh-CN" altLang="en-US"/>
          </a:p>
          <a:p>
            <a:r>
              <a:rPr lang="zh-CN" altLang="en-US"/>
              <a:t>静态</a:t>
            </a:r>
            <a:r>
              <a:rPr lang="en-US" altLang="zh-CN"/>
              <a:t> top-k”</a:t>
            </a:r>
            <a:r>
              <a:rPr lang="zh-CN" altLang="en-US"/>
              <a:t>需要对所有</a:t>
            </a:r>
            <a:r>
              <a:rPr lang="en-US" altLang="zh-CN"/>
              <a:t> token </a:t>
            </a:r>
            <a:r>
              <a:rPr lang="zh-CN" altLang="en-US"/>
              <a:t>的</a:t>
            </a:r>
            <a:r>
              <a:rPr lang="en-US" altLang="zh-CN"/>
              <a:t> logits </a:t>
            </a:r>
            <a:r>
              <a:rPr lang="zh-CN" altLang="en-US"/>
              <a:t>进行全局比较与排序，在自回归解码，某些</a:t>
            </a:r>
            <a:r>
              <a:rPr lang="en-US" altLang="zh-CN"/>
              <a:t> token </a:t>
            </a:r>
            <a:r>
              <a:rPr lang="zh-CN" altLang="en-US"/>
              <a:t>的隐藏表示或</a:t>
            </a:r>
            <a:r>
              <a:rPr lang="en-US" altLang="zh-CN"/>
              <a:t>logits</a:t>
            </a:r>
            <a:r>
              <a:rPr lang="zh-CN" altLang="en-US"/>
              <a:t>在时间上比当前查询</a:t>
            </a:r>
            <a:r>
              <a:rPr lang="en-US" altLang="zh-CN"/>
              <a:t> token </a:t>
            </a:r>
            <a:r>
              <a:rPr lang="zh-CN" altLang="en-US"/>
              <a:t>更</a:t>
            </a:r>
            <a:r>
              <a:rPr lang="en-US" altLang="zh-CN"/>
              <a:t>“</a:t>
            </a:r>
            <a:r>
              <a:rPr lang="zh-CN" altLang="en-US"/>
              <a:t>靠后</a:t>
            </a:r>
            <a:r>
              <a:rPr lang="en-US" altLang="zh-CN"/>
              <a:t>”——</a:t>
            </a:r>
            <a:r>
              <a:rPr lang="zh-CN" altLang="en-US"/>
              <a:t>它们对应未来位置或尚未生成的内容。如果你在</a:t>
            </a:r>
            <a:r>
              <a:rPr lang="en-US" altLang="zh-CN"/>
              <a:t> dispatch </a:t>
            </a:r>
            <a:r>
              <a:rPr lang="zh-CN" altLang="en-US"/>
              <a:t>时</a:t>
            </a:r>
            <a:r>
              <a:rPr lang="en-US" altLang="zh-CN"/>
              <a:t>“</a:t>
            </a:r>
            <a:r>
              <a:rPr lang="zh-CN" altLang="en-US"/>
              <a:t>看到</a:t>
            </a:r>
            <a:r>
              <a:rPr lang="en-US" altLang="zh-CN"/>
              <a:t>”</a:t>
            </a:r>
            <a:r>
              <a:rPr lang="zh-CN" altLang="en-US"/>
              <a:t>或使用了这些未来</a:t>
            </a:r>
            <a:r>
              <a:rPr lang="en-US" altLang="zh-CN"/>
              <a:t> token </a:t>
            </a:r>
            <a:r>
              <a:rPr lang="zh-CN" altLang="en-US"/>
              <a:t>的</a:t>
            </a:r>
            <a:r>
              <a:rPr lang="en-US" altLang="zh-CN"/>
              <a:t> logits/</a:t>
            </a:r>
            <a:r>
              <a:rPr lang="zh-CN" altLang="en-US"/>
              <a:t>信息，就违反了自回归的因果性原则</a:t>
            </a:r>
            <a:endParaRPr lang="zh-CN" altLang="en-US"/>
          </a:p>
          <a:p>
            <a:r>
              <a:rPr lang="zh-CN" altLang="en-US"/>
              <a:t>辅助路由器：训练一个</a:t>
            </a:r>
            <a:r>
              <a:rPr lang="en-US" altLang="zh-CN"/>
              <a:t>“</a:t>
            </a:r>
            <a:r>
              <a:rPr lang="zh-CN" altLang="en-US"/>
              <a:t>辅助的、只用合法信息（例如仅用当前可见前缀）</a:t>
            </a:r>
            <a:r>
              <a:rPr lang="en-US" altLang="zh-CN"/>
              <a:t>”</a:t>
            </a:r>
            <a:r>
              <a:rPr lang="zh-CN" altLang="en-US"/>
              <a:t>的小网络来预测</a:t>
            </a:r>
            <a:r>
              <a:rPr lang="en-US" altLang="zh-CN"/>
              <a:t>/</a:t>
            </a:r>
            <a:r>
              <a:rPr lang="zh-CN" altLang="en-US"/>
              <a:t>近似静态</a:t>
            </a:r>
            <a:r>
              <a:rPr lang="en-US" altLang="zh-CN"/>
              <a:t> top-k </a:t>
            </a:r>
            <a:r>
              <a:rPr lang="zh-CN" altLang="en-US"/>
              <a:t>的结果，而不是在推理时真实做全局</a:t>
            </a:r>
            <a:r>
              <a:rPr lang="en-US" altLang="zh-CN"/>
              <a:t> top-k</a:t>
            </a:r>
            <a:r>
              <a:rPr lang="zh-CN" altLang="en-US"/>
              <a:t>。</a:t>
            </a:r>
            <a:endParaRPr lang="zh-CN" altLang="en-US"/>
          </a:p>
          <a:p>
            <a:r>
              <a:rPr lang="zh-CN" altLang="en-US"/>
              <a:t>正则化损失：不做离线的全局排序分配，而是在训练中加入</a:t>
            </a:r>
            <a:r>
              <a:rPr lang="en-US" altLang="zh-CN"/>
              <a:t>**</a:t>
            </a:r>
            <a:r>
              <a:rPr lang="zh-CN" altLang="en-US"/>
              <a:t>负载均衡的正则项（</a:t>
            </a:r>
            <a:r>
              <a:rPr lang="en-US" altLang="zh-CN"/>
              <a:t>balancing loss</a:t>
            </a:r>
            <a:r>
              <a:rPr lang="zh-CN" altLang="en-US"/>
              <a:t>）</a:t>
            </a:r>
            <a:r>
              <a:rPr lang="en-US" altLang="zh-CN"/>
              <a:t>**</a:t>
            </a:r>
            <a:r>
              <a:rPr lang="zh-CN" altLang="en-US"/>
              <a:t>或直接设计</a:t>
            </a:r>
            <a:r>
              <a:rPr lang="en-US" altLang="zh-CN"/>
              <a:t> gating</a:t>
            </a:r>
            <a:r>
              <a:rPr lang="zh-CN" altLang="en-US"/>
              <a:t>，使得</a:t>
            </a:r>
            <a:r>
              <a:rPr lang="en-US" altLang="zh-CN"/>
              <a:t> router </a:t>
            </a:r>
            <a:r>
              <a:rPr lang="zh-CN" altLang="en-US"/>
              <a:t>自然学习到均匀分配（不用借助全局排序）。</a:t>
            </a:r>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一个</a:t>
            </a:r>
            <a:r>
              <a:rPr lang="en-US" altLang="zh-CN"/>
              <a:t> Router </a:t>
            </a:r>
            <a:r>
              <a:rPr lang="zh-CN" altLang="en-US"/>
              <a:t>为每个</a:t>
            </a:r>
            <a:r>
              <a:rPr lang="en-US" altLang="zh-CN"/>
              <a:t> token </a:t>
            </a:r>
            <a:r>
              <a:rPr lang="zh-CN" altLang="en-US"/>
              <a:t>在计算开始时选定一个固定的递归深度（图中对应</a:t>
            </a:r>
            <a:r>
              <a:rPr lang="en-US" altLang="zh-CN"/>
              <a:t> Loop1 / Loop2 / Loop3 </a:t>
            </a:r>
            <a:r>
              <a:rPr lang="zh-CN" altLang="en-US"/>
              <a:t>等），然后把该</a:t>
            </a:r>
            <a:r>
              <a:rPr lang="en-US" altLang="zh-CN"/>
              <a:t> token </a:t>
            </a:r>
            <a:r>
              <a:rPr lang="zh-CN" altLang="en-US"/>
              <a:t>交给对应的</a:t>
            </a:r>
            <a:r>
              <a:rPr lang="en-US" altLang="zh-CN"/>
              <a:t>“</a:t>
            </a:r>
            <a:r>
              <a:rPr lang="zh-CN" altLang="en-US"/>
              <a:t>递归次数</a:t>
            </a:r>
            <a:r>
              <a:rPr lang="en-US" altLang="zh-CN"/>
              <a:t>”</a:t>
            </a:r>
            <a:r>
              <a:rPr lang="zh-CN" altLang="en-US"/>
              <a:t>去处理。图中不同颜色的方块代表被分配到不同深度的</a:t>
            </a:r>
            <a:r>
              <a:rPr lang="en-US" altLang="zh-CN"/>
              <a:t> token</a:t>
            </a:r>
            <a:r>
              <a:rPr lang="zh-CN" altLang="en-US"/>
              <a:t>。</a:t>
            </a:r>
            <a:endParaRPr lang="zh-CN" altLang="en-US"/>
          </a:p>
          <a:p>
            <a:r>
              <a:rPr lang="en-US" altLang="zh-CN">
                <a:sym typeface="+mn-ea"/>
              </a:rPr>
              <a:t>“</a:t>
            </a:r>
            <a:r>
              <a:rPr lang="zh-CN" altLang="en-US">
                <a:sym typeface="+mn-ea"/>
              </a:rPr>
              <a:t>信息泄露</a:t>
            </a:r>
            <a:r>
              <a:rPr lang="en-US" altLang="zh-CN">
                <a:sym typeface="+mn-ea"/>
              </a:rPr>
              <a:t>”</a:t>
            </a:r>
            <a:r>
              <a:rPr lang="zh-CN" altLang="en-US">
                <a:sym typeface="+mn-ea"/>
              </a:rPr>
              <a:t>（这里指</a:t>
            </a:r>
            <a:r>
              <a:rPr lang="en-US" altLang="zh-CN">
                <a:sym typeface="+mn-ea"/>
              </a:rPr>
              <a:t>token</a:t>
            </a:r>
            <a:r>
              <a:rPr lang="zh-CN" altLang="en-US">
                <a:sym typeface="+mn-ea"/>
              </a:rPr>
              <a:t>进入网络前确认好了递归深度，进入网络后就不需要再全局计算</a:t>
            </a:r>
            <a:r>
              <a:rPr lang="en-US" altLang="zh-CN">
                <a:sym typeface="+mn-ea"/>
              </a:rPr>
              <a:t>top-k</a:t>
            </a:r>
            <a:r>
              <a:rPr lang="zh-CN" altLang="en-US">
                <a:sym typeface="+mn-ea"/>
              </a:rPr>
              <a:t>，就不会泄露信息</a:t>
            </a:r>
            <a:r>
              <a:rPr lang="zh-CN" altLang="en-US">
                <a:sym typeface="+mn-ea"/>
              </a:rPr>
              <a:t>了）</a:t>
            </a:r>
            <a:r>
              <a:rPr lang="zh-CN" altLang="en-US"/>
              <a:t>（比如某些</a:t>
            </a:r>
            <a:r>
              <a:rPr lang="en-US" altLang="zh-CN"/>
              <a:t> token </a:t>
            </a:r>
            <a:r>
              <a:rPr lang="zh-CN" altLang="en-US"/>
              <a:t>一直被分到某专家，专家专注某类语义）</a:t>
            </a:r>
            <a:endParaRPr lang="zh-CN" altLang="en-US"/>
          </a:p>
          <a:p>
            <a:r>
              <a:rPr lang="zh-CN" altLang="en-US"/>
              <a:t>如果大量</a:t>
            </a:r>
            <a:r>
              <a:rPr lang="en-US" altLang="zh-CN"/>
              <a:t> token </a:t>
            </a:r>
            <a:r>
              <a:rPr lang="zh-CN" altLang="en-US"/>
              <a:t>都选择高深度，计算</a:t>
            </a:r>
            <a:r>
              <a:rPr lang="en-US" altLang="zh-CN"/>
              <a:t>/</a:t>
            </a:r>
            <a:r>
              <a:rPr lang="zh-CN" altLang="en-US"/>
              <a:t>内存会集中，导致瓶颈。</a:t>
            </a:r>
            <a:endParaRPr lang="zh-CN" altLang="en-US"/>
          </a:p>
          <a:p>
            <a:r>
              <a:rPr lang="zh-CN" altLang="en-US"/>
              <a:t>平衡损失（</a:t>
            </a:r>
            <a:r>
              <a:rPr lang="en-US" altLang="zh-CN"/>
              <a:t>balancing loss</a:t>
            </a:r>
            <a:r>
              <a:rPr lang="zh-CN" altLang="en-US"/>
              <a:t>）：在训练目标里显式加入一项损失，鼓励路由器把</a:t>
            </a:r>
            <a:r>
              <a:rPr lang="en-US" altLang="zh-CN"/>
              <a:t> token </a:t>
            </a:r>
            <a:r>
              <a:rPr lang="zh-CN" altLang="en-US"/>
              <a:t>在</a:t>
            </a:r>
            <a:r>
              <a:rPr lang="en-US" altLang="zh-CN"/>
              <a:t> experts / recursion-buckets </a:t>
            </a:r>
            <a:r>
              <a:rPr lang="zh-CN" altLang="en-US"/>
              <a:t>上分布得更均匀。</a:t>
            </a:r>
            <a:endParaRPr lang="zh-CN" altLang="en-US"/>
          </a:p>
          <a:p>
            <a:r>
              <a:rPr lang="zh-CN" altLang="en-US"/>
              <a:t>无损算法（</a:t>
            </a:r>
            <a:r>
              <a:rPr lang="en-US" altLang="zh-CN"/>
              <a:t>loss-free algorithms</a:t>
            </a:r>
            <a:r>
              <a:rPr lang="zh-CN" altLang="en-US"/>
              <a:t>）：不在训练</a:t>
            </a:r>
            <a:r>
              <a:rPr lang="en-US" altLang="zh-CN"/>
              <a:t> loss </a:t>
            </a:r>
            <a:r>
              <a:rPr lang="zh-CN" altLang="en-US"/>
              <a:t>中加项，而用调度</a:t>
            </a:r>
            <a:r>
              <a:rPr lang="en-US" altLang="zh-CN"/>
              <a:t>/</a:t>
            </a:r>
            <a:r>
              <a:rPr lang="zh-CN" altLang="en-US"/>
              <a:t>哈希</a:t>
            </a:r>
            <a:r>
              <a:rPr lang="en-US" altLang="zh-CN"/>
              <a:t>/</a:t>
            </a:r>
            <a:r>
              <a:rPr lang="zh-CN" altLang="en-US"/>
              <a:t>静态分配</a:t>
            </a:r>
            <a:r>
              <a:rPr lang="en-US" altLang="zh-CN"/>
              <a:t>/</a:t>
            </a:r>
            <a:r>
              <a:rPr lang="zh-CN" altLang="en-US"/>
              <a:t>调度器等算法层面的策略来保证或近似均衡</a:t>
            </a:r>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动态深度模型指模型在前向推理时对不同输入（或同一输入的不同</a:t>
            </a:r>
            <a:r>
              <a:rPr lang="en-US" altLang="zh-CN"/>
              <a:t> token</a:t>
            </a:r>
            <a:r>
              <a:rPr lang="zh-CN" altLang="en-US"/>
              <a:t>）动态决定执行多少层或多少次迭代</a:t>
            </a:r>
            <a:endParaRPr lang="zh-CN" altLang="en-US"/>
          </a:p>
          <a:p>
            <a:r>
              <a:rPr lang="en-US" altLang="zh-CN"/>
              <a:t>KV </a:t>
            </a:r>
            <a:r>
              <a:rPr lang="zh-CN" altLang="en-US"/>
              <a:t>缓存一致性问题：当不同</a:t>
            </a:r>
            <a:r>
              <a:rPr lang="en-US" altLang="zh-CN"/>
              <a:t> token </a:t>
            </a:r>
            <a:r>
              <a:rPr lang="zh-CN" altLang="en-US"/>
              <a:t>生成时，后来的</a:t>
            </a:r>
            <a:r>
              <a:rPr lang="en-US" altLang="zh-CN"/>
              <a:t> token </a:t>
            </a:r>
            <a:r>
              <a:rPr lang="zh-CN" altLang="en-US"/>
              <a:t>在计算</a:t>
            </a:r>
            <a:r>
              <a:rPr lang="en-US" altLang="zh-CN"/>
              <a:t> attention </a:t>
            </a:r>
            <a:r>
              <a:rPr lang="zh-CN" altLang="en-US"/>
              <a:t>时期望访问历史</a:t>
            </a:r>
            <a:r>
              <a:rPr lang="en-US" altLang="zh-CN"/>
              <a:t> token </a:t>
            </a:r>
            <a:r>
              <a:rPr lang="zh-CN" altLang="en-US"/>
              <a:t>在</a:t>
            </a:r>
            <a:r>
              <a:rPr lang="en-US" altLang="zh-CN"/>
              <a:t>“</a:t>
            </a:r>
            <a:r>
              <a:rPr lang="zh-CN" altLang="en-US"/>
              <a:t>相同语义位置</a:t>
            </a:r>
            <a:r>
              <a:rPr lang="en-US" altLang="zh-CN"/>
              <a:t>/</a:t>
            </a:r>
            <a:r>
              <a:rPr lang="zh-CN" altLang="en-US"/>
              <a:t>层级</a:t>
            </a:r>
            <a:r>
              <a:rPr lang="en-US" altLang="zh-CN"/>
              <a:t>”</a:t>
            </a:r>
            <a:r>
              <a:rPr lang="zh-CN" altLang="en-US"/>
              <a:t>的</a:t>
            </a:r>
            <a:r>
              <a:rPr lang="en-US" altLang="zh-CN"/>
              <a:t> KV</a:t>
            </a:r>
            <a:r>
              <a:rPr lang="zh-CN" altLang="en-US"/>
              <a:t>，但早退出的</a:t>
            </a:r>
            <a:r>
              <a:rPr lang="en-US" altLang="zh-CN"/>
              <a:t> token </a:t>
            </a:r>
            <a:r>
              <a:rPr lang="zh-CN" altLang="en-US"/>
              <a:t>没有产生这个层级的</a:t>
            </a:r>
            <a:r>
              <a:rPr lang="en-US" altLang="zh-CN"/>
              <a:t> KV</a:t>
            </a:r>
            <a:r>
              <a:rPr lang="zh-CN" altLang="en-US"/>
              <a:t>，导致该位置的</a:t>
            </a:r>
            <a:r>
              <a:rPr lang="en-US" altLang="zh-CN"/>
              <a:t> KV </a:t>
            </a:r>
            <a:r>
              <a:rPr lang="zh-CN" altLang="en-US"/>
              <a:t>缺失。它影响模型的注意力行为和生成质量，尤其当深层表征包含重要信息时。</a:t>
            </a:r>
            <a:endParaRPr lang="zh-CN" altLang="en-US"/>
          </a:p>
          <a:p>
            <a:r>
              <a:rPr lang="zh-CN" altLang="en-US"/>
              <a:t>早退指动态深度策略下，</a:t>
            </a:r>
            <a:r>
              <a:rPr lang="en-US" altLang="zh-CN"/>
              <a:t>token</a:t>
            </a:r>
            <a:r>
              <a:rPr lang="zh-CN" altLang="en-US"/>
              <a:t>递归的次数为</a:t>
            </a:r>
            <a:r>
              <a:rPr lang="en-US" altLang="zh-CN"/>
              <a:t>t</a:t>
            </a:r>
            <a:r>
              <a:rPr lang="zh-CN" altLang="en-US"/>
              <a:t>，如果小于</a:t>
            </a:r>
            <a:r>
              <a:rPr lang="en-US" altLang="zh-CN"/>
              <a:t>tmax</a:t>
            </a:r>
            <a:r>
              <a:rPr lang="zh-CN" altLang="en-US"/>
              <a:t>，则在</a:t>
            </a:r>
            <a:r>
              <a:rPr lang="en-US" altLang="zh-CN"/>
              <a:t>t+1</a:t>
            </a:r>
            <a:r>
              <a:rPr lang="zh-CN" altLang="en-US"/>
              <a:t>到</a:t>
            </a:r>
            <a:r>
              <a:rPr lang="en-US" altLang="zh-CN"/>
              <a:t>tmax</a:t>
            </a:r>
            <a:r>
              <a:rPr lang="zh-CN" altLang="en-US"/>
              <a:t>这些更深的层次就不会产生</a:t>
            </a:r>
            <a:r>
              <a:rPr lang="en-US" altLang="zh-CN"/>
              <a:t>KV</a:t>
            </a:r>
            <a:endParaRPr lang="en-US" altLang="zh-CN"/>
          </a:p>
          <a:p>
            <a:r>
              <a:rPr lang="zh-CN" altLang="en-US"/>
              <a:t>复用陈旧条目：面对缺失的更深层</a:t>
            </a:r>
            <a:r>
              <a:rPr lang="en-US" altLang="zh-CN"/>
              <a:t> KV</a:t>
            </a:r>
            <a:r>
              <a:rPr lang="zh-CN" altLang="en-US"/>
              <a:t>，一种简单策略是使用该</a:t>
            </a:r>
            <a:r>
              <a:rPr lang="en-US" altLang="zh-CN"/>
              <a:t> token </a:t>
            </a:r>
            <a:r>
              <a:rPr lang="zh-CN" altLang="en-US"/>
              <a:t>已有的最</a:t>
            </a:r>
            <a:r>
              <a:rPr lang="en-US" altLang="zh-CN"/>
              <a:t>“</a:t>
            </a:r>
            <a:r>
              <a:rPr lang="zh-CN" altLang="en-US"/>
              <a:t>接近</a:t>
            </a:r>
            <a:r>
              <a:rPr lang="en-US" altLang="zh-CN"/>
              <a:t>”</a:t>
            </a:r>
            <a:r>
              <a:rPr lang="zh-CN" altLang="en-US"/>
              <a:t>／</a:t>
            </a:r>
            <a:r>
              <a:rPr lang="en-US" altLang="zh-CN"/>
              <a:t>“</a:t>
            </a:r>
            <a:r>
              <a:rPr lang="zh-CN" altLang="en-US"/>
              <a:t>较浅</a:t>
            </a:r>
            <a:r>
              <a:rPr lang="en-US" altLang="zh-CN"/>
              <a:t>”</a:t>
            </a:r>
            <a:r>
              <a:rPr lang="zh-CN" altLang="en-US"/>
              <a:t>的</a:t>
            </a:r>
            <a:r>
              <a:rPr lang="en-US" altLang="zh-CN"/>
              <a:t> KV </a:t>
            </a:r>
            <a:r>
              <a:rPr lang="zh-CN" altLang="en-US"/>
              <a:t>作为替代，若</a:t>
            </a:r>
            <a:r>
              <a:rPr lang="en-US" altLang="zh-CN"/>
              <a:t> token </a:t>
            </a:r>
            <a:r>
              <a:rPr lang="zh-CN" altLang="en-US"/>
              <a:t>在深度</a:t>
            </a:r>
            <a:r>
              <a:rPr lang="en-US" altLang="zh-CN"/>
              <a:t> 2 </a:t>
            </a:r>
            <a:r>
              <a:rPr lang="zh-CN" altLang="en-US"/>
              <a:t>停止，但后续需要深度</a:t>
            </a:r>
            <a:r>
              <a:rPr lang="en-US" altLang="zh-CN"/>
              <a:t> 3 </a:t>
            </a:r>
            <a:r>
              <a:rPr lang="zh-CN" altLang="en-US"/>
              <a:t>的</a:t>
            </a:r>
            <a:r>
              <a:rPr lang="en-US" altLang="zh-CN"/>
              <a:t> KV</a:t>
            </a:r>
            <a:r>
              <a:rPr lang="zh-CN" altLang="en-US"/>
              <a:t>，则直接把深度</a:t>
            </a:r>
            <a:r>
              <a:rPr lang="en-US" altLang="zh-CN"/>
              <a:t> 2 </a:t>
            </a:r>
            <a:r>
              <a:rPr lang="zh-CN" altLang="en-US"/>
              <a:t>的</a:t>
            </a:r>
            <a:r>
              <a:rPr lang="en-US" altLang="zh-CN"/>
              <a:t> KV </a:t>
            </a:r>
            <a:r>
              <a:rPr lang="zh-CN" altLang="en-US"/>
              <a:t>当作深度</a:t>
            </a:r>
            <a:r>
              <a:rPr lang="en-US" altLang="zh-CN"/>
              <a:t> 3 </a:t>
            </a:r>
            <a:r>
              <a:rPr lang="zh-CN" altLang="en-US"/>
              <a:t>的</a:t>
            </a:r>
            <a:r>
              <a:rPr lang="en-US" altLang="zh-CN"/>
              <a:t> KV </a:t>
            </a:r>
            <a:r>
              <a:rPr lang="zh-CN" altLang="en-US"/>
              <a:t>使用。</a:t>
            </a:r>
            <a:endParaRPr lang="zh-CN" altLang="en-US"/>
          </a:p>
          <a:p>
            <a:r>
              <a:rPr lang="zh-CN" altLang="en-US"/>
              <a:t>并行解码：为避免</a:t>
            </a:r>
            <a:r>
              <a:rPr lang="en-US" altLang="zh-CN"/>
              <a:t> KV </a:t>
            </a:r>
            <a:r>
              <a:rPr lang="zh-CN" altLang="en-US"/>
              <a:t>缺失可以在生成每个</a:t>
            </a:r>
            <a:r>
              <a:rPr lang="zh-CN" altLang="en-US"/>
              <a:t>时间步时同时把历史所有</a:t>
            </a:r>
            <a:r>
              <a:rPr lang="en-US" altLang="zh-CN"/>
              <a:t> token </a:t>
            </a:r>
            <a:r>
              <a:rPr lang="zh-CN" altLang="en-US"/>
              <a:t>的递归都执行到相同最大深度（或把短</a:t>
            </a:r>
            <a:r>
              <a:rPr lang="en-US" altLang="zh-CN"/>
              <a:t> token </a:t>
            </a:r>
            <a:r>
              <a:rPr lang="zh-CN" altLang="en-US"/>
              <a:t>补齐到同一深度），使缓存一致。</a:t>
            </a:r>
            <a:endParaRPr lang="zh-CN" altLang="en-US"/>
          </a:p>
          <a:p>
            <a:r>
              <a:rPr lang="zh-CN" altLang="en-US"/>
              <a:t>容量因子：决定了某一递归深度</a:t>
            </a:r>
            <a:r>
              <a:rPr lang="en-US" altLang="zh-CN"/>
              <a:t> r </a:t>
            </a:r>
            <a:r>
              <a:rPr lang="zh-CN" altLang="en-US"/>
              <a:t>的理论最大缓存规模（上限）</a:t>
            </a:r>
            <a:endParaRPr lang="zh-CN" altLang="en-US"/>
          </a:p>
          <a:p>
            <a:r>
              <a:rPr lang="zh-CN" altLang="en-US"/>
              <a:t>实际均衡比例：路由器将</a:t>
            </a:r>
            <a:r>
              <a:rPr lang="en-US" altLang="zh-CN"/>
              <a:t> token </a:t>
            </a:r>
            <a:r>
              <a:rPr lang="zh-CN" altLang="en-US"/>
              <a:t>分配到各递归深度上，深度</a:t>
            </a:r>
            <a:r>
              <a:rPr lang="en-US" altLang="zh-CN"/>
              <a:t> r </a:t>
            </a:r>
            <a:r>
              <a:rPr lang="zh-CN" altLang="en-US"/>
              <a:t>的</a:t>
            </a:r>
            <a:r>
              <a:rPr lang="en-US" altLang="zh-CN"/>
              <a:t> token </a:t>
            </a:r>
            <a:r>
              <a:rPr lang="zh-CN" altLang="en-US"/>
              <a:t>占总</a:t>
            </a:r>
            <a:r>
              <a:rPr lang="en-US" altLang="zh-CN"/>
              <a:t> token </a:t>
            </a:r>
            <a:r>
              <a:rPr lang="zh-CN" altLang="en-US"/>
              <a:t>数的比例</a:t>
            </a:r>
            <a:endParaRPr lang="zh-CN" altLang="en-US"/>
          </a:p>
          <a:p>
            <a:r>
              <a:rPr lang="zh-CN" altLang="en-US"/>
              <a:t>块本地计算：在递归步</a:t>
            </a:r>
            <a:r>
              <a:rPr lang="en-US" altLang="zh-CN"/>
              <a:t> r </a:t>
            </a:r>
            <a:r>
              <a:rPr lang="zh-CN" altLang="en-US"/>
              <a:t>的</a:t>
            </a:r>
            <a:r>
              <a:rPr lang="en-US" altLang="zh-CN"/>
              <a:t> attention </a:t>
            </a:r>
            <a:r>
              <a:rPr lang="zh-CN" altLang="en-US"/>
              <a:t>运算中，仅对本地缓存的</a:t>
            </a:r>
            <a:r>
              <a:rPr lang="en-US" altLang="zh-CN"/>
              <a:t> tokens</a:t>
            </a:r>
            <a:r>
              <a:rPr lang="zh-CN" altLang="en-US"/>
              <a:t>（即被路由到</a:t>
            </a:r>
            <a:r>
              <a:rPr lang="en-US" altLang="zh-CN"/>
              <a:t> r </a:t>
            </a:r>
            <a:r>
              <a:rPr lang="zh-CN" altLang="en-US"/>
              <a:t>的那些</a:t>
            </a:r>
            <a:r>
              <a:rPr lang="en-US" altLang="zh-CN"/>
              <a:t> token</a:t>
            </a:r>
            <a:r>
              <a:rPr lang="zh-CN" altLang="en-US"/>
              <a:t>）执行</a:t>
            </a:r>
            <a:r>
              <a:rPr lang="en-US" altLang="zh-CN"/>
              <a:t> attention</a:t>
            </a:r>
            <a:r>
              <a:rPr lang="zh-CN" altLang="en-US"/>
              <a:t>，而不是对整段前缀的所有</a:t>
            </a:r>
            <a:r>
              <a:rPr lang="en-US" altLang="zh-CN"/>
              <a:t> tokens </a:t>
            </a:r>
            <a:r>
              <a:rPr lang="zh-CN" altLang="en-US"/>
              <a:t>做全局</a:t>
            </a:r>
            <a:r>
              <a:rPr lang="en-US" altLang="zh-CN"/>
              <a:t> attention</a:t>
            </a:r>
            <a:r>
              <a:rPr lang="zh-CN" altLang="en-US"/>
              <a:t>。</a:t>
            </a:r>
            <a:endParaRPr lang="zh-CN" altLang="en-US"/>
          </a:p>
          <a:p>
            <a:r>
              <a:rPr lang="zh-CN" altLang="en-US"/>
              <a:t>内存效率</a:t>
            </a:r>
            <a:r>
              <a:rPr lang="en-US" altLang="zh-CN"/>
              <a:t> / I/O </a:t>
            </a:r>
            <a:r>
              <a:rPr lang="zh-CN" altLang="en-US"/>
              <a:t>需求降低：由于不是每个</a:t>
            </a:r>
            <a:r>
              <a:rPr lang="en-US" altLang="zh-CN"/>
              <a:t> token </a:t>
            </a:r>
            <a:r>
              <a:rPr lang="zh-CN" altLang="en-US"/>
              <a:t>都在每个</a:t>
            </a:r>
            <a:r>
              <a:rPr lang="en-US" altLang="zh-CN"/>
              <a:t> r </a:t>
            </a:r>
            <a:r>
              <a:rPr lang="zh-CN" altLang="en-US"/>
              <a:t>都有</a:t>
            </a:r>
            <a:r>
              <a:rPr lang="en-US" altLang="zh-CN"/>
              <a:t> KV</a:t>
            </a:r>
            <a:r>
              <a:rPr lang="zh-CN" altLang="en-US"/>
              <a:t>，且</a:t>
            </a:r>
            <a:r>
              <a:rPr lang="en-US" altLang="zh-CN"/>
              <a:t> attention </a:t>
            </a:r>
            <a:r>
              <a:rPr lang="zh-CN" altLang="en-US"/>
              <a:t>仅针对本地块，单位</a:t>
            </a:r>
            <a:r>
              <a:rPr lang="en-US" altLang="zh-CN"/>
              <a:t> time-step </a:t>
            </a:r>
            <a:r>
              <a:rPr lang="zh-CN" altLang="en-US"/>
              <a:t>的内存占用与内存读取次数下降，从而节省显存与内存带宽。</a:t>
            </a:r>
            <a:endParaRPr lang="zh-CN" altLang="en-US"/>
          </a:p>
          <a:p>
            <a:r>
              <a:rPr lang="zh-CN" altLang="en-US"/>
              <a:t>蓝色格子表示这个</a:t>
            </a:r>
            <a:r>
              <a:rPr lang="en-US" altLang="zh-CN"/>
              <a:t> Query </a:t>
            </a:r>
            <a:r>
              <a:rPr lang="zh-CN" altLang="en-US"/>
              <a:t>对应</a:t>
            </a:r>
            <a:r>
              <a:rPr lang="en-US" altLang="zh-CN"/>
              <a:t> Key </a:t>
            </a:r>
            <a:r>
              <a:rPr lang="zh-CN" altLang="en-US"/>
              <a:t>的</a:t>
            </a:r>
            <a:r>
              <a:rPr lang="en-US" altLang="zh-CN"/>
              <a:t> attention </a:t>
            </a:r>
            <a:r>
              <a:rPr lang="zh-CN" altLang="en-US"/>
              <a:t>被实际计算（两边都有</a:t>
            </a:r>
            <a:r>
              <a:rPr lang="en-US" altLang="zh-CN"/>
              <a:t> KV</a:t>
            </a:r>
            <a:r>
              <a:rPr lang="zh-CN" altLang="en-US"/>
              <a:t>）；空白格子表示该</a:t>
            </a:r>
            <a:r>
              <a:rPr lang="en-US" altLang="zh-CN"/>
              <a:t> Query </a:t>
            </a:r>
            <a:r>
              <a:rPr lang="zh-CN" altLang="en-US"/>
              <a:t>不对该</a:t>
            </a:r>
            <a:r>
              <a:rPr lang="en-US" altLang="zh-CN"/>
              <a:t> Key </a:t>
            </a:r>
            <a:r>
              <a:rPr lang="zh-CN" altLang="en-US"/>
              <a:t>做</a:t>
            </a:r>
            <a:r>
              <a:rPr lang="en-US" altLang="zh-CN"/>
              <a:t> attention</a:t>
            </a:r>
            <a:r>
              <a:rPr lang="zh-CN" altLang="en-US"/>
              <a:t>（跳过）；虚线框</a:t>
            </a:r>
            <a:r>
              <a:rPr lang="en-US" altLang="zh-CN"/>
              <a:t>/</a:t>
            </a:r>
            <a:r>
              <a:rPr lang="zh-CN" altLang="en-US"/>
              <a:t>虚线图标表示某些</a:t>
            </a:r>
            <a:r>
              <a:rPr lang="en-US" altLang="zh-CN"/>
              <a:t> Query </a:t>
            </a:r>
            <a:r>
              <a:rPr lang="zh-CN" altLang="en-US"/>
              <a:t>或</a:t>
            </a:r>
            <a:r>
              <a:rPr lang="en-US" altLang="zh-CN"/>
              <a:t> Key </a:t>
            </a:r>
            <a:r>
              <a:rPr lang="zh-CN" altLang="en-US"/>
              <a:t>没有在这个递归步产生</a:t>
            </a:r>
            <a:r>
              <a:rPr lang="en-US" altLang="zh-CN"/>
              <a:t>/</a:t>
            </a:r>
            <a:r>
              <a:rPr lang="zh-CN" altLang="en-US"/>
              <a:t>缓存</a:t>
            </a:r>
            <a:r>
              <a:rPr lang="en-US" altLang="zh-CN"/>
              <a:t> KV</a:t>
            </a:r>
            <a:r>
              <a:rPr lang="zh-CN" altLang="en-US"/>
              <a:t>（因为早退出或没有被路由到该步）。</a:t>
            </a:r>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Q</a:t>
            </a:r>
            <a:r>
              <a:rPr lang="zh-CN" altLang="en-US"/>
              <a:t>长度缩短：在更深的递归步，路由器通常只让</a:t>
            </a:r>
            <a:r>
              <a:rPr lang="en-US" altLang="zh-CN"/>
              <a:t>“</a:t>
            </a:r>
            <a:r>
              <a:rPr lang="zh-CN" altLang="en-US"/>
              <a:t>需要更深推理</a:t>
            </a:r>
            <a:r>
              <a:rPr lang="en-US" altLang="zh-CN"/>
              <a:t>”</a:t>
            </a:r>
            <a:r>
              <a:rPr lang="zh-CN" altLang="en-US"/>
              <a:t>的一部分</a:t>
            </a:r>
            <a:r>
              <a:rPr lang="en-US" altLang="zh-CN"/>
              <a:t> token </a:t>
            </a:r>
            <a:r>
              <a:rPr lang="zh-CN" altLang="en-US"/>
              <a:t>参与计算</a:t>
            </a:r>
            <a:r>
              <a:rPr lang="en-US" altLang="zh-CN"/>
              <a:t>——</a:t>
            </a:r>
            <a:r>
              <a:rPr lang="zh-CN" altLang="en-US"/>
              <a:t>也就是说，在第</a:t>
            </a:r>
            <a:r>
              <a:rPr lang="en-US" altLang="zh-CN"/>
              <a:t> r </a:t>
            </a:r>
            <a:r>
              <a:rPr lang="zh-CN" altLang="en-US"/>
              <a:t>步作为</a:t>
            </a:r>
            <a:r>
              <a:rPr lang="en-US" altLang="zh-CN"/>
              <a:t> query </a:t>
            </a:r>
            <a:r>
              <a:rPr lang="zh-CN" altLang="en-US"/>
              <a:t>的</a:t>
            </a:r>
            <a:r>
              <a:rPr lang="en-US" altLang="zh-CN"/>
              <a:t> token </a:t>
            </a:r>
            <a:r>
              <a:rPr lang="zh-CN" altLang="en-US"/>
              <a:t>数量会比第</a:t>
            </a:r>
            <a:r>
              <a:rPr lang="en-US" altLang="zh-CN"/>
              <a:t> 1 </a:t>
            </a:r>
            <a:r>
              <a:rPr lang="zh-CN" altLang="en-US"/>
              <a:t>步少。选择容量（</a:t>
            </a:r>
            <a:r>
              <a:rPr lang="en-US" altLang="zh-CN"/>
              <a:t>capacity</a:t>
            </a:r>
            <a:r>
              <a:rPr lang="zh-CN" altLang="en-US"/>
              <a:t>）或专家</a:t>
            </a:r>
            <a:r>
              <a:rPr lang="en-US" altLang="zh-CN"/>
              <a:t> capacity </a:t>
            </a:r>
            <a:r>
              <a:rPr lang="zh-CN" altLang="en-US"/>
              <a:t>决定了每个递归层</a:t>
            </a:r>
            <a:r>
              <a:rPr lang="en-US" altLang="zh-CN"/>
              <a:t>/</a:t>
            </a:r>
            <a:r>
              <a:rPr lang="zh-CN" altLang="en-US"/>
              <a:t>块能同时处理多少</a:t>
            </a:r>
            <a:r>
              <a:rPr lang="en-US" altLang="zh-CN"/>
              <a:t> token</a:t>
            </a:r>
            <a:r>
              <a:rPr lang="zh-CN" altLang="en-US"/>
              <a:t>。</a:t>
            </a:r>
            <a:endParaRPr lang="zh-CN" altLang="en-US"/>
          </a:p>
          <a:p>
            <a:r>
              <a:rPr lang="zh-CN" altLang="en-US"/>
              <a:t>分布不匹配</a:t>
            </a:r>
            <a:r>
              <a:rPr lang="en-US" altLang="zh-CN"/>
              <a:t>”</a:t>
            </a:r>
            <a:r>
              <a:rPr lang="zh-CN" altLang="en-US"/>
              <a:t>指的是</a:t>
            </a:r>
            <a:r>
              <a:rPr lang="en-US" altLang="zh-CN"/>
              <a:t>——</a:t>
            </a:r>
            <a:r>
              <a:rPr lang="zh-CN" altLang="en-US"/>
              <a:t>训练或设计时假设的</a:t>
            </a:r>
            <a:r>
              <a:rPr lang="en-US" altLang="zh-CN"/>
              <a:t> query/key </a:t>
            </a:r>
            <a:r>
              <a:rPr lang="zh-CN" altLang="en-US"/>
              <a:t>配对分布（例如：哪些</a:t>
            </a:r>
            <a:r>
              <a:rPr lang="en-US" altLang="zh-CN"/>
              <a:t> token </a:t>
            </a:r>
            <a:r>
              <a:rPr lang="zh-CN" altLang="en-US"/>
              <a:t>会在深层发出</a:t>
            </a:r>
            <a:r>
              <a:rPr lang="en-US" altLang="zh-CN"/>
              <a:t> query</a:t>
            </a:r>
            <a:r>
              <a:rPr lang="zh-CN" altLang="en-US"/>
              <a:t>、哪些</a:t>
            </a:r>
            <a:r>
              <a:rPr lang="en-US" altLang="zh-CN"/>
              <a:t> token </a:t>
            </a:r>
            <a:r>
              <a:rPr lang="zh-CN" altLang="en-US"/>
              <a:t>会成为</a:t>
            </a:r>
            <a:r>
              <a:rPr lang="en-US" altLang="zh-CN"/>
              <a:t> keys</a:t>
            </a:r>
            <a:r>
              <a:rPr lang="zh-CN" altLang="en-US"/>
              <a:t>）与运行时实际发生的分配可能不一致</a:t>
            </a:r>
            <a:endParaRPr lang="zh-CN" altLang="en-US"/>
          </a:p>
          <a:p>
            <a:endParaRPr lang="zh-CN" altLang="en-US"/>
          </a:p>
          <a:p>
            <a:r>
              <a:rPr lang="en-US" altLang="zh-CN"/>
              <a:t>MoR </a:t>
            </a:r>
            <a:r>
              <a:rPr lang="zh-CN" altLang="en-US"/>
              <a:t>在同等数据量下以更少的计算量超越基线模型</a:t>
            </a:r>
            <a:r>
              <a:rPr lang="en-US" altLang="zh-CN"/>
              <a:t> </a:t>
            </a:r>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92.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tags" Target="../tags/tag91.xml"/><Relationship Id="rId1" Type="http://schemas.openxmlformats.org/officeDocument/2006/relationships/tags" Target="../tags/tag90.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68.xml"/><Relationship Id="rId3" Type="http://schemas.openxmlformats.org/officeDocument/2006/relationships/image" Target="../media/image1.png"/><Relationship Id="rId2" Type="http://schemas.openxmlformats.org/officeDocument/2006/relationships/tags" Target="../tags/tag67.xml"/><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74.xml"/><Relationship Id="rId3" Type="http://schemas.openxmlformats.org/officeDocument/2006/relationships/image" Target="../media/image2.png"/><Relationship Id="rId2" Type="http://schemas.openxmlformats.org/officeDocument/2006/relationships/tags" Target="../tags/tag73.xml"/><Relationship Id="rId1" Type="http://schemas.openxmlformats.org/officeDocument/2006/relationships/tags" Target="../tags/tag72.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77.xml"/><Relationship Id="rId3" Type="http://schemas.openxmlformats.org/officeDocument/2006/relationships/image" Target="../media/image3.png"/><Relationship Id="rId2" Type="http://schemas.openxmlformats.org/officeDocument/2006/relationships/tags" Target="../tags/tag76.xml"/><Relationship Id="rId1" Type="http://schemas.openxmlformats.org/officeDocument/2006/relationships/tags" Target="../tags/tag75.xml"/></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80.xml"/><Relationship Id="rId3" Type="http://schemas.openxmlformats.org/officeDocument/2006/relationships/image" Target="../media/image4.png"/><Relationship Id="rId2" Type="http://schemas.openxmlformats.org/officeDocument/2006/relationships/tags" Target="../tags/tag79.xml"/><Relationship Id="rId1" Type="http://schemas.openxmlformats.org/officeDocument/2006/relationships/tags" Target="../tags/tag78.xml"/></Relationships>
</file>

<file path=ppt/slides/_rels/slide7.xml.rels><?xml version="1.0" encoding="UTF-8" standalone="yes"?>
<Relationships xmlns="http://schemas.openxmlformats.org/package/2006/relationships"><Relationship Id="rId8" Type="http://schemas.openxmlformats.org/officeDocument/2006/relationships/notesSlide" Target="../notesSlides/notesSlide6.xml"/><Relationship Id="rId7" Type="http://schemas.openxmlformats.org/officeDocument/2006/relationships/slideLayout" Target="../slideLayouts/slideLayout2.xml"/><Relationship Id="rId6" Type="http://schemas.openxmlformats.org/officeDocument/2006/relationships/tags" Target="../tags/tag83.xml"/><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tags" Target="../tags/tag82.xml"/><Relationship Id="rId1" Type="http://schemas.openxmlformats.org/officeDocument/2006/relationships/tags" Target="../tags/tag81.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86.xml"/><Relationship Id="rId3" Type="http://schemas.openxmlformats.org/officeDocument/2006/relationships/image" Target="../media/image8.png"/><Relationship Id="rId2" Type="http://schemas.openxmlformats.org/officeDocument/2006/relationships/tags" Target="../tags/tag85.xml"/><Relationship Id="rId1" Type="http://schemas.openxmlformats.org/officeDocument/2006/relationships/tags" Target="../tags/tag84.xml"/></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tags" Target="../tags/tag89.xml"/><Relationship Id="rId3" Type="http://schemas.openxmlformats.org/officeDocument/2006/relationships/image" Target="../media/image9.png"/><Relationship Id="rId2" Type="http://schemas.openxmlformats.org/officeDocument/2006/relationships/tags" Target="../tags/tag88.xml"/><Relationship Id="rId1" Type="http://schemas.openxmlformats.org/officeDocument/2006/relationships/tags" Target="../tags/tag8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en-US" altLang="zh-CN"/>
              <a:t>MoR</a:t>
            </a:r>
            <a:endParaRPr lang="en-US" altLang="zh-CN"/>
          </a:p>
        </p:txBody>
      </p:sp>
      <p:sp>
        <p:nvSpPr>
          <p:cNvPr id="3" name="副标题 2"/>
          <p:cNvSpPr>
            <a:spLocks noGrp="1"/>
          </p:cNvSpPr>
          <p:nvPr>
            <p:ph type="subTitle" idx="1"/>
            <p:custDataLst>
              <p:tags r:id="rId2"/>
            </p:custDataLst>
          </p:nvPr>
        </p:nvSpPr>
        <p:spPr/>
        <p:txBody>
          <a:bodyPr/>
          <a:p>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KV cache</a:t>
            </a:r>
            <a:r>
              <a:rPr lang="zh-CN" altLang="en-US"/>
              <a:t>选择</a:t>
            </a:r>
            <a:r>
              <a:rPr lang="zh-CN" altLang="en-US"/>
              <a:t>策略</a:t>
            </a:r>
            <a:endParaRPr lang="zh-CN" altLang="en-US"/>
          </a:p>
        </p:txBody>
      </p:sp>
      <p:sp>
        <p:nvSpPr>
          <p:cNvPr id="3" name="内容占位符 2"/>
          <p:cNvSpPr>
            <a:spLocks noGrp="1"/>
          </p:cNvSpPr>
          <p:nvPr>
            <p:ph idx="1"/>
            <p:custDataLst>
              <p:tags r:id="rId2"/>
            </p:custDataLst>
          </p:nvPr>
        </p:nvSpPr>
        <p:spPr/>
        <p:txBody>
          <a:bodyPr/>
          <a:p>
            <a:r>
              <a:rPr lang="zh-CN" altLang="en-US"/>
              <a:t>递归式</a:t>
            </a:r>
            <a:r>
              <a:rPr lang="en-US" altLang="zh-CN"/>
              <a:t>KV </a:t>
            </a:r>
            <a:r>
              <a:rPr lang="en-US" altLang="zh-CN"/>
              <a:t>cache</a:t>
            </a:r>
            <a:endParaRPr lang="en-US" altLang="zh-CN"/>
          </a:p>
          <a:p>
            <a:endParaRPr lang="en-US" altLang="zh-CN"/>
          </a:p>
          <a:p>
            <a:endParaRPr lang="en-US" altLang="zh-CN"/>
          </a:p>
          <a:p>
            <a:endParaRPr lang="en-US" altLang="zh-CN"/>
          </a:p>
          <a:p>
            <a:r>
              <a:rPr lang="zh-CN" altLang="en-US"/>
              <a:t>递归式</a:t>
            </a:r>
            <a:r>
              <a:rPr lang="en-US" altLang="zh-CN"/>
              <a:t>KV </a:t>
            </a:r>
            <a:r>
              <a:rPr lang="en-US" altLang="zh-CN"/>
              <a:t>sharing</a:t>
            </a:r>
            <a:endParaRPr lang="en-US" altLang="zh-CN"/>
          </a:p>
        </p:txBody>
      </p:sp>
      <p:pic>
        <p:nvPicPr>
          <p:cNvPr id="4" name="图片 3"/>
          <p:cNvPicPr>
            <a:picLocks noChangeAspect="1"/>
          </p:cNvPicPr>
          <p:nvPr/>
        </p:nvPicPr>
        <p:blipFill>
          <a:blip r:embed="rId3"/>
          <a:srcRect t="17281"/>
          <a:stretch>
            <a:fillRect/>
          </a:stretch>
        </p:blipFill>
        <p:spPr>
          <a:xfrm>
            <a:off x="608330" y="2030730"/>
            <a:ext cx="7143750" cy="1197610"/>
          </a:xfrm>
          <a:prstGeom prst="rect">
            <a:avLst/>
          </a:prstGeom>
        </p:spPr>
      </p:pic>
      <p:pic>
        <p:nvPicPr>
          <p:cNvPr id="5" name="图片 4"/>
          <p:cNvPicPr>
            <a:picLocks noChangeAspect="1"/>
          </p:cNvPicPr>
          <p:nvPr/>
        </p:nvPicPr>
        <p:blipFill>
          <a:blip r:embed="rId4"/>
          <a:stretch>
            <a:fillRect/>
          </a:stretch>
        </p:blipFill>
        <p:spPr>
          <a:xfrm>
            <a:off x="715010" y="4041140"/>
            <a:ext cx="7381875" cy="1390650"/>
          </a:xfrm>
          <a:prstGeom prst="rect">
            <a:avLst/>
          </a:prstGeom>
        </p:spPr>
      </p:pic>
    </p:spTree>
    <p:custDataLst>
      <p:tags r:id="rId5"/>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背景</a:t>
            </a:r>
            <a:endParaRPr lang="zh-CN" altLang="en-US"/>
          </a:p>
        </p:txBody>
      </p:sp>
      <p:sp>
        <p:nvSpPr>
          <p:cNvPr id="3" name="内容占位符 2"/>
          <p:cNvSpPr>
            <a:spLocks noGrp="1"/>
          </p:cNvSpPr>
          <p:nvPr>
            <p:ph idx="1"/>
            <p:custDataLst>
              <p:tags r:id="rId2"/>
            </p:custDataLst>
          </p:nvPr>
        </p:nvSpPr>
        <p:spPr>
          <a:xfrm>
            <a:off x="608330" y="1403350"/>
            <a:ext cx="10968990" cy="5146675"/>
          </a:xfrm>
        </p:spPr>
        <p:txBody>
          <a:bodyPr/>
          <a:p>
            <a:r>
              <a:rPr lang="zh-CN" altLang="en-US"/>
              <a:t>传统</a:t>
            </a:r>
            <a:r>
              <a:rPr lang="en-US" altLang="zh-CN"/>
              <a:t>Transformer</a:t>
            </a:r>
            <a:r>
              <a:rPr lang="zh-CN" altLang="en-US"/>
              <a:t>的思路就是不断</a:t>
            </a:r>
            <a:r>
              <a:rPr lang="en-US" altLang="zh-CN"/>
              <a:t>“</a:t>
            </a:r>
            <a:r>
              <a:rPr lang="zh-CN" altLang="en-US"/>
              <a:t>堆层</a:t>
            </a:r>
            <a:r>
              <a:rPr lang="en-US" altLang="zh-CN"/>
              <a:t>”</a:t>
            </a:r>
            <a:r>
              <a:rPr lang="zh-CN" altLang="en-US"/>
              <a:t>，堆得越高，处理能力越强。但这样的代价，就是内存和算力。只靠</a:t>
            </a:r>
            <a:r>
              <a:rPr lang="en-US" altLang="zh-CN"/>
              <a:t>Scaling law</a:t>
            </a:r>
            <a:r>
              <a:rPr lang="zh-CN" altLang="en-US"/>
              <a:t>，把语言模型做大，确实能让它能力暴涨，但训练、部署所需的算力和成本也跟着暴涨。</a:t>
            </a:r>
            <a:endParaRPr lang="zh-CN" altLang="en-US"/>
          </a:p>
          <a:p>
            <a:endParaRPr lang="zh-CN" altLang="en-US"/>
          </a:p>
          <a:p>
            <a:endParaRPr lang="zh-CN" altLang="en-US"/>
          </a:p>
          <a:p>
            <a:endParaRPr lang="zh-CN" altLang="en-US"/>
          </a:p>
          <a:p>
            <a:endParaRPr lang="zh-CN" altLang="en-US"/>
          </a:p>
          <a:p>
            <a:endParaRPr lang="zh-CN" altLang="en-US"/>
          </a:p>
          <a:p>
            <a:r>
              <a:rPr lang="zh-CN" altLang="en-US"/>
              <a:t>现在常见的</a:t>
            </a:r>
            <a:r>
              <a:rPr lang="en-US" altLang="zh-CN"/>
              <a:t>“</a:t>
            </a:r>
            <a:r>
              <a:rPr lang="zh-CN" altLang="en-US"/>
              <a:t>瘦身</a:t>
            </a:r>
            <a:r>
              <a:rPr lang="en-US" altLang="zh-CN"/>
              <a:t>”</a:t>
            </a:r>
            <a:r>
              <a:rPr lang="zh-CN" altLang="en-US"/>
              <a:t>招数，要么是把参数共享（省显存），要么是自适应计算（省算力）。但目前仍缺乏一种能将两者有机融合的架构。</a:t>
            </a:r>
            <a:endParaRPr lang="zh-CN" altLang="en-US"/>
          </a:p>
          <a:p>
            <a:r>
              <a:rPr lang="zh-CN" altLang="en-US"/>
              <a:t>递归混合</a:t>
            </a:r>
            <a:r>
              <a:rPr lang="en-US" altLang="zh-CN"/>
              <a:t>(Mixture-of-Recursions)</a:t>
            </a:r>
            <a:r>
              <a:rPr lang="zh-CN" altLang="en-US"/>
              <a:t>架构成功融合了两者。</a:t>
            </a:r>
            <a:endParaRPr lang="zh-CN" altLang="en-US"/>
          </a:p>
        </p:txBody>
      </p:sp>
      <p:pic>
        <p:nvPicPr>
          <p:cNvPr id="4" name="图片 3"/>
          <p:cNvPicPr>
            <a:picLocks noChangeAspect="1"/>
          </p:cNvPicPr>
          <p:nvPr/>
        </p:nvPicPr>
        <p:blipFill>
          <a:blip r:embed="rId3"/>
          <a:stretch>
            <a:fillRect/>
          </a:stretch>
        </p:blipFill>
        <p:spPr>
          <a:xfrm>
            <a:off x="1360805" y="2663190"/>
            <a:ext cx="9618345" cy="2221230"/>
          </a:xfrm>
          <a:prstGeom prst="rect">
            <a:avLst/>
          </a:prstGeom>
        </p:spPr>
      </p:pic>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原理</a:t>
            </a:r>
            <a:endParaRPr lang="zh-CN" altLang="en-US"/>
          </a:p>
        </p:txBody>
      </p:sp>
      <p:sp>
        <p:nvSpPr>
          <p:cNvPr id="3" name="内容占位符 2"/>
          <p:cNvSpPr>
            <a:spLocks noGrp="1"/>
          </p:cNvSpPr>
          <p:nvPr>
            <p:ph idx="1"/>
            <p:custDataLst>
              <p:tags r:id="rId2"/>
            </p:custDataLst>
          </p:nvPr>
        </p:nvSpPr>
        <p:spPr>
          <a:xfrm>
            <a:off x="608330" y="1490345"/>
            <a:ext cx="10968990" cy="5136515"/>
          </a:xfrm>
        </p:spPr>
        <p:txBody>
          <a:bodyPr>
            <a:normAutofit lnSpcReduction="20000"/>
          </a:bodyPr>
          <a:p>
            <a:r>
              <a:rPr lang="en-US" altLang="zh-CN"/>
              <a:t>MoR </a:t>
            </a:r>
            <a:r>
              <a:rPr lang="zh-CN" altLang="en-US"/>
              <a:t>主要由递归块（</a:t>
            </a:r>
            <a:r>
              <a:rPr lang="en-US" altLang="zh-CN"/>
              <a:t>Recursion Block</a:t>
            </a:r>
            <a:r>
              <a:rPr lang="zh-CN" altLang="en-US"/>
              <a:t>）、</a:t>
            </a:r>
            <a:r>
              <a:rPr lang="zh-CN" altLang="en-US"/>
              <a:t>轻量级路由器和选择性</a:t>
            </a:r>
            <a:r>
              <a:rPr lang="en-US" altLang="zh-CN"/>
              <a:t>KV cache</a:t>
            </a:r>
            <a:r>
              <a:rPr lang="zh-CN" altLang="en-US"/>
              <a:t>组成，是在预训练和推理期间动态调整每个</a:t>
            </a:r>
            <a:r>
              <a:rPr lang="en-US" altLang="zh-CN"/>
              <a:t>token</a:t>
            </a:r>
            <a:r>
              <a:rPr lang="zh-CN" altLang="en-US"/>
              <a:t>的递归步骤的框架。这</a:t>
            </a:r>
            <a:r>
              <a:rPr lang="zh-CN" altLang="en-US"/>
              <a:t>也是首个在单一框架内统一多种效率范式的架构</a:t>
            </a:r>
            <a:r>
              <a:rPr lang="en-US" altLang="zh-CN"/>
              <a:t>——​​</a:t>
            </a:r>
            <a:r>
              <a:rPr lang="zh-CN" altLang="en-US"/>
              <a:t>参数共享</a:t>
            </a:r>
            <a:r>
              <a:rPr lang="en-US" altLang="zh-CN"/>
              <a:t>​​</a:t>
            </a:r>
            <a:r>
              <a:rPr lang="zh-CN" altLang="en-US"/>
              <a:t>、</a:t>
            </a:r>
            <a:r>
              <a:rPr lang="en-US" altLang="zh-CN"/>
              <a:t>token</a:t>
            </a:r>
            <a:r>
              <a:rPr lang="zh-CN" altLang="en-US"/>
              <a:t>级自适应思考深度和内存高效的</a:t>
            </a:r>
            <a:r>
              <a:rPr lang="en-US" altLang="zh-CN">
                <a:sym typeface="+mn-ea"/>
              </a:rPr>
              <a:t>KV cache</a:t>
            </a:r>
            <a:r>
              <a:rPr lang="en-US" altLang="zh-CN"/>
              <a:t>​​</a:t>
            </a:r>
            <a:r>
              <a:rPr lang="zh-CN" altLang="en-US"/>
              <a:t>。</a:t>
            </a:r>
            <a:endParaRPr lang="zh-CN" altLang="en-US"/>
          </a:p>
          <a:p>
            <a:endParaRPr lang="zh-CN" altLang="en-US"/>
          </a:p>
          <a:p>
            <a:pPr marL="0" indent="0">
              <a:buNone/>
            </a:pPr>
            <a:r>
              <a:rPr lang="zh-CN" altLang="en-US" sz="1600"/>
              <a:t>参数效率（</a:t>
            </a:r>
            <a:r>
              <a:rPr lang="en-US" altLang="zh-CN" sz="1600"/>
              <a:t>parameter efficiency</a:t>
            </a:r>
            <a:r>
              <a:rPr lang="zh-CN" altLang="en-US" sz="1600"/>
              <a:t>）：即减少或共享模型权重。</a:t>
            </a:r>
            <a:endParaRPr lang="zh-CN" altLang="en-US" sz="1600"/>
          </a:p>
          <a:p>
            <a:pPr marL="0" indent="0">
              <a:buNone/>
            </a:pPr>
            <a:r>
              <a:rPr lang="zh-CN" altLang="en-US" sz="1600"/>
              <a:t>自适应计算（</a:t>
            </a:r>
            <a:r>
              <a:rPr lang="en-US" altLang="zh-CN" sz="1600"/>
              <a:t>adaptive computation</a:t>
            </a:r>
            <a:r>
              <a:rPr lang="zh-CN" altLang="en-US" sz="1600"/>
              <a:t>）：即仅在需要时才投入更多计算资源</a:t>
            </a:r>
            <a:r>
              <a:rPr lang="en-US" altLang="zh-CN" sz="1600"/>
              <a:t>​​</a:t>
            </a:r>
            <a:r>
              <a:rPr lang="zh-CN" altLang="en-US" sz="1600"/>
              <a:t>。</a:t>
            </a:r>
            <a:endParaRPr lang="zh-CN" altLang="en-US" sz="1600"/>
          </a:p>
          <a:p>
            <a:pPr marL="0" indent="0">
              <a:buNone/>
            </a:pPr>
            <a:endParaRPr lang="zh-CN" altLang="en-US"/>
          </a:p>
          <a:p>
            <a:r>
              <a:rPr lang="en-US" altLang="zh-CN">
                <a:sym typeface="+mn-ea"/>
              </a:rPr>
              <a:t>MoR​​</a:t>
            </a:r>
            <a:r>
              <a:rPr lang="zh-CN" altLang="en-US">
                <a:sym typeface="+mn-ea"/>
              </a:rPr>
              <a:t>端到端地</a:t>
            </a:r>
            <a:r>
              <a:rPr lang="zh-CN" altLang="en-US">
                <a:sym typeface="+mn-ea"/>
              </a:rPr>
              <a:t>通过训练轻量级路由器，为每个</a:t>
            </a:r>
            <a:r>
              <a:rPr lang="en-US" altLang="zh-CN">
                <a:sym typeface="+mn-ea"/>
              </a:rPr>
              <a:t>token</a:t>
            </a:r>
            <a:r>
              <a:rPr lang="zh-CN" altLang="en-US">
                <a:sym typeface="+mn-ea"/>
              </a:rPr>
              <a:t>分配特定的递归深度</a:t>
            </a:r>
            <a:r>
              <a:rPr lang="en-US" altLang="zh-CN">
                <a:sym typeface="+mn-ea"/>
              </a:rPr>
              <a:t>​​</a:t>
            </a:r>
            <a:r>
              <a:rPr lang="zh-CN" altLang="en-US">
                <a:sym typeface="+mn-ea"/>
              </a:rPr>
              <a:t>：路由器根据</a:t>
            </a:r>
            <a:r>
              <a:rPr lang="en-US" altLang="zh-CN">
                <a:sym typeface="+mn-ea"/>
              </a:rPr>
              <a:t>token</a:t>
            </a:r>
            <a:r>
              <a:rPr lang="zh-CN" altLang="en-US">
                <a:sym typeface="+mn-ea"/>
              </a:rPr>
              <a:t>所需的</a:t>
            </a:r>
            <a:r>
              <a:rPr lang="en-US" altLang="zh-CN">
                <a:sym typeface="+mn-ea"/>
              </a:rPr>
              <a:t>“</a:t>
            </a:r>
            <a:r>
              <a:rPr lang="zh-CN" altLang="en-US">
                <a:sym typeface="+mn-ea"/>
              </a:rPr>
              <a:t>思考深度</a:t>
            </a:r>
            <a:r>
              <a:rPr lang="en-US" altLang="zh-CN">
                <a:sym typeface="+mn-ea"/>
              </a:rPr>
              <a:t>”​​</a:t>
            </a:r>
            <a:r>
              <a:rPr lang="zh-CN" altLang="en-US">
                <a:sym typeface="+mn-ea"/>
              </a:rPr>
              <a:t>决定共享参数块应作用于该</a:t>
            </a:r>
            <a:r>
              <a:rPr lang="en-US" altLang="zh-CN">
                <a:sym typeface="+mn-ea"/>
              </a:rPr>
              <a:t>token</a:t>
            </a:r>
            <a:r>
              <a:rPr lang="zh-CN" altLang="en-US">
                <a:sym typeface="+mn-ea"/>
              </a:rPr>
              <a:t>的次数，从而将计算资源精准导向最需要的地方。这种动态的</a:t>
            </a:r>
            <a:r>
              <a:rPr lang="en-US" altLang="zh-CN">
                <a:sym typeface="+mn-ea"/>
              </a:rPr>
              <a:t>token</a:t>
            </a:r>
            <a:r>
              <a:rPr lang="zh-CN" altLang="en-US">
                <a:sym typeface="+mn-ea"/>
              </a:rPr>
              <a:t>级递归天然支持递归层面的</a:t>
            </a:r>
            <a:r>
              <a:rPr lang="en-US" altLang="zh-CN">
                <a:sym typeface="+mn-ea"/>
              </a:rPr>
              <a:t>KV cache</a:t>
            </a:r>
            <a:r>
              <a:rPr lang="zh-CN" altLang="en-US">
                <a:sym typeface="+mn-ea"/>
              </a:rPr>
              <a:t>，即有选择地存储和检索与每个</a:t>
            </a:r>
            <a:r>
              <a:rPr lang="en-US" altLang="zh-CN">
                <a:sym typeface="+mn-ea"/>
              </a:rPr>
              <a:t>token</a:t>
            </a:r>
            <a:r>
              <a:rPr lang="zh-CN" altLang="en-US">
                <a:sym typeface="+mn-ea"/>
              </a:rPr>
              <a:t>实际分配到的递归深度相对应的键值对。这种目标导向的缓存策略显著减少了内存流量，从而</a:t>
            </a:r>
            <a:r>
              <a:rPr lang="en-US" altLang="zh-CN">
                <a:sym typeface="+mn-ea"/>
              </a:rPr>
              <a:t>​</a:t>
            </a:r>
            <a:r>
              <a:rPr lang="zh-CN" altLang="en-US">
                <a:sym typeface="+mn-ea"/>
              </a:rPr>
              <a:t>在不依赖后期修改的情况下提升了吞吐量。</a:t>
            </a:r>
            <a:r>
              <a:rPr lang="en-US" altLang="zh-CN">
                <a:sym typeface="+mn-ea"/>
              </a:rPr>
              <a:t>MoR</a:t>
            </a:r>
            <a:r>
              <a:rPr lang="zh-CN" altLang="en-US">
                <a:sym typeface="+mn-ea"/>
              </a:rPr>
              <a:t>在单一架构内同时实现了三重效率提升：</a:t>
            </a:r>
            <a:r>
              <a:rPr lang="en-US" altLang="zh-CN">
                <a:sym typeface="+mn-ea"/>
              </a:rPr>
              <a:t>(i)</a:t>
            </a:r>
            <a:r>
              <a:rPr lang="zh-CN" altLang="en-US">
                <a:sym typeface="+mn-ea"/>
              </a:rPr>
              <a:t>权重绑定以减少参数，</a:t>
            </a:r>
            <a:r>
              <a:rPr lang="en-US" altLang="zh-CN">
                <a:sym typeface="+mn-ea"/>
              </a:rPr>
              <a:t>(ii)</a:t>
            </a:r>
            <a:r>
              <a:rPr lang="zh-CN" altLang="en-US">
                <a:sym typeface="+mn-ea"/>
              </a:rPr>
              <a:t>路由</a:t>
            </a:r>
            <a:r>
              <a:rPr lang="en-US" altLang="zh-CN">
                <a:sym typeface="+mn-ea"/>
              </a:rPr>
              <a:t>token</a:t>
            </a:r>
            <a:r>
              <a:rPr lang="zh-CN" altLang="en-US">
                <a:sym typeface="+mn-ea"/>
              </a:rPr>
              <a:t>以减少冗余浮点运算，</a:t>
            </a:r>
            <a:r>
              <a:rPr lang="en-US" altLang="zh-CN">
                <a:sym typeface="+mn-ea"/>
              </a:rPr>
              <a:t>(iii)</a:t>
            </a:r>
            <a:r>
              <a:rPr lang="zh-CN" altLang="en-US">
                <a:sym typeface="+mn-ea"/>
              </a:rPr>
              <a:t>递归式缓存键值以减少内存流量。</a:t>
            </a:r>
            <a:endParaRPr lang="zh-CN" altLang="en-US">
              <a:sym typeface="+mn-ea"/>
            </a:endParaRPr>
          </a:p>
          <a:p>
            <a:endParaRPr lang="zh-CN" altLang="en-US"/>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架构</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1501140" y="1255395"/>
            <a:ext cx="9182100" cy="3571875"/>
          </a:xfrm>
          <a:prstGeom prst="rect">
            <a:avLst/>
          </a:prstGeom>
        </p:spPr>
      </p:pic>
      <p:sp>
        <p:nvSpPr>
          <p:cNvPr id="6" name="文本框 5"/>
          <p:cNvSpPr txBox="1"/>
          <p:nvPr/>
        </p:nvSpPr>
        <p:spPr>
          <a:xfrm>
            <a:off x="1104265" y="5405755"/>
            <a:ext cx="9578340" cy="645160"/>
          </a:xfrm>
          <a:prstGeom prst="rect">
            <a:avLst/>
          </a:prstGeom>
          <a:noFill/>
        </p:spPr>
        <p:txBody>
          <a:bodyPr wrap="square" rtlCol="0">
            <a:spAutoFit/>
          </a:bodyPr>
          <a:p>
            <a:r>
              <a:rPr lang="zh-CN" altLang="en-US"/>
              <a:t>左图示意路由与递归和门控机制，中间图说明共享递归块如何在层级中复用，右图用热力图展示不同</a:t>
            </a:r>
            <a:r>
              <a:rPr lang="en-US" altLang="zh-CN"/>
              <a:t> token </a:t>
            </a:r>
            <a:r>
              <a:rPr lang="zh-CN" altLang="en-US"/>
              <a:t>在不同层（</a:t>
            </a:r>
            <a:r>
              <a:rPr lang="zh-CN" altLang="en-US"/>
              <a:t>递归步）上被实际计算（或跳过）的情况。</a:t>
            </a:r>
            <a:endParaRPr lang="zh-CN" altLang="en-US"/>
          </a:p>
        </p:txBody>
      </p:sp>
      <p:sp>
        <p:nvSpPr>
          <p:cNvPr id="7" name="文本框 6"/>
          <p:cNvSpPr txBox="1"/>
          <p:nvPr/>
        </p:nvSpPr>
        <p:spPr>
          <a:xfrm>
            <a:off x="393700" y="4996815"/>
            <a:ext cx="4625975" cy="368300"/>
          </a:xfrm>
          <a:prstGeom prst="rect">
            <a:avLst/>
          </a:prstGeom>
          <a:noFill/>
        </p:spPr>
        <p:txBody>
          <a:bodyPr wrap="square" rtlCol="0">
            <a:spAutoFit/>
          </a:bodyPr>
          <a:p>
            <a:r>
              <a:rPr lang="en-US" altLang="zh-CN"/>
              <a:t>output= g * deep_out + (1-g) * shallow_out</a:t>
            </a:r>
            <a:endParaRPr lang="zh-CN" altLang="en-US"/>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轻量级路由</a:t>
            </a:r>
            <a:r>
              <a:rPr lang="zh-CN" altLang="en-US"/>
              <a:t>机制</a:t>
            </a:r>
            <a:endParaRPr lang="zh-CN" altLang="en-US"/>
          </a:p>
        </p:txBody>
      </p:sp>
      <p:sp>
        <p:nvSpPr>
          <p:cNvPr id="3" name="内容占位符 2"/>
          <p:cNvSpPr>
            <a:spLocks noGrp="1"/>
          </p:cNvSpPr>
          <p:nvPr>
            <p:ph idx="1"/>
            <p:custDataLst>
              <p:tags r:id="rId2"/>
            </p:custDataLst>
          </p:nvPr>
        </p:nvSpPr>
        <p:spPr/>
        <p:txBody>
          <a:bodyPr/>
          <a:p>
            <a:r>
              <a:rPr lang="en-US" altLang="zh-CN" sz="1600"/>
              <a:t>MoR</a:t>
            </a:r>
            <a:r>
              <a:rPr lang="zh-CN" altLang="en-US" sz="1600"/>
              <a:t>引入了轻量级路由器，这些路由器经过端到端训练，可以为每个词元分配特定的递归深度。这意味着模型可以根据每个词元所需的</a:t>
            </a:r>
            <a:r>
              <a:rPr lang="en-US" altLang="zh-CN" sz="1600"/>
              <a:t>“</a:t>
            </a:r>
            <a:r>
              <a:rPr lang="zh-CN" altLang="en-US" sz="1600"/>
              <a:t>思考</a:t>
            </a:r>
            <a:r>
              <a:rPr lang="en-US" altLang="zh-CN" sz="1600"/>
              <a:t>”</a:t>
            </a:r>
            <a:r>
              <a:rPr lang="zh-CN" altLang="en-US" sz="1600"/>
              <a:t>深度，决定共享参数块的应用次数，从而将计算资源精确地导向最需要的地方。</a:t>
            </a:r>
            <a:r>
              <a:rPr lang="en-US" altLang="zh-CN" sz="1600"/>
              <a:t>MoR</a:t>
            </a:r>
            <a:r>
              <a:rPr lang="zh-CN" altLang="en-US" sz="1600"/>
              <a:t>的路由机制主要有两种策略：</a:t>
            </a:r>
            <a:endParaRPr lang="zh-CN" altLang="en-US" sz="1600"/>
          </a:p>
        </p:txBody>
      </p:sp>
      <p:pic>
        <p:nvPicPr>
          <p:cNvPr id="4" name="图片 3"/>
          <p:cNvPicPr>
            <a:picLocks noChangeAspect="1"/>
          </p:cNvPicPr>
          <p:nvPr/>
        </p:nvPicPr>
        <p:blipFill>
          <a:blip r:embed="rId3"/>
          <a:stretch>
            <a:fillRect/>
          </a:stretch>
        </p:blipFill>
        <p:spPr>
          <a:xfrm>
            <a:off x="7766685" y="2409825"/>
            <a:ext cx="3676650" cy="4029075"/>
          </a:xfrm>
          <a:prstGeom prst="rect">
            <a:avLst/>
          </a:prstGeom>
        </p:spPr>
      </p:pic>
      <p:sp>
        <p:nvSpPr>
          <p:cNvPr id="5" name="文本框 4"/>
          <p:cNvSpPr txBox="1"/>
          <p:nvPr/>
        </p:nvSpPr>
        <p:spPr>
          <a:xfrm>
            <a:off x="766445" y="2925445"/>
            <a:ext cx="6737985" cy="3393440"/>
          </a:xfrm>
          <a:prstGeom prst="rect">
            <a:avLst/>
          </a:prstGeom>
          <a:noFill/>
        </p:spPr>
        <p:txBody>
          <a:bodyPr wrap="square" rtlCol="0">
            <a:noAutofit/>
          </a:bodyPr>
          <a:p>
            <a:r>
              <a:rPr lang="zh-CN" altLang="en-US" sz="1600" spc="150">
                <a:solidFill>
                  <a:schemeClr val="tx1">
                    <a:lumMod val="65000"/>
                    <a:lumOff val="35000"/>
                  </a:schemeClr>
                </a:solidFill>
                <a:uFillTx/>
              </a:rPr>
              <a:t>专家选择路由：受</a:t>
            </a:r>
            <a:r>
              <a:rPr lang="en-US" altLang="zh-CN" sz="1600" spc="150">
                <a:solidFill>
                  <a:schemeClr val="tx1">
                    <a:lumMod val="65000"/>
                    <a:lumOff val="35000"/>
                  </a:schemeClr>
                </a:solidFill>
                <a:uFillTx/>
              </a:rPr>
              <a:t>​​Mo</a:t>
            </a:r>
            <a:r>
              <a:rPr lang="en-US" altLang="zh-CN" sz="1600" spc="150">
                <a:solidFill>
                  <a:schemeClr val="tx1">
                    <a:lumMod val="65000"/>
                    <a:lumOff val="35000"/>
                  </a:schemeClr>
                </a:solidFill>
                <a:uFillTx/>
              </a:rPr>
              <a:t>E</a:t>
            </a:r>
            <a:r>
              <a:rPr lang="zh-CN" altLang="en-US" sz="1600" spc="150">
                <a:solidFill>
                  <a:schemeClr val="tx1">
                    <a:lumMod val="65000"/>
                    <a:lumOff val="35000"/>
                  </a:schemeClr>
                </a:solidFill>
                <a:uFillTx/>
              </a:rPr>
              <a:t>模型中</a:t>
            </a:r>
            <a:r>
              <a:rPr lang="en-US" altLang="zh-CN" sz="1600" spc="150">
                <a:solidFill>
                  <a:schemeClr val="tx1">
                    <a:lumMod val="65000"/>
                    <a:lumOff val="35000"/>
                  </a:schemeClr>
                </a:solidFill>
                <a:uFillTx/>
              </a:rPr>
              <a:t>Top-k</a:t>
            </a:r>
            <a:r>
              <a:rPr lang="zh-CN" altLang="en-US" sz="1600" spc="150">
                <a:solidFill>
                  <a:schemeClr val="tx1">
                    <a:lumMod val="65000"/>
                    <a:lumOff val="35000"/>
                  </a:schemeClr>
                </a:solidFill>
                <a:uFillTx/>
              </a:rPr>
              <a:t>门控机制的启发。在专家选择路由中，每个递归深度都被视为一个</a:t>
            </a:r>
            <a:r>
              <a:rPr lang="en-US" altLang="zh-CN" sz="1600" spc="150">
                <a:solidFill>
                  <a:schemeClr val="tx1">
                    <a:lumMod val="65000"/>
                    <a:lumOff val="35000"/>
                  </a:schemeClr>
                </a:solidFill>
                <a:uFillTx/>
              </a:rPr>
              <a:t>“</a:t>
            </a:r>
            <a:r>
              <a:rPr lang="zh-CN" altLang="en-US" sz="1600" spc="150">
                <a:solidFill>
                  <a:schemeClr val="tx1">
                    <a:lumMod val="65000"/>
                    <a:lumOff val="35000"/>
                  </a:schemeClr>
                </a:solidFill>
                <a:uFillTx/>
              </a:rPr>
              <a:t>专家</a:t>
            </a:r>
            <a:r>
              <a:rPr lang="en-US" altLang="zh-CN" sz="1600" spc="150">
                <a:solidFill>
                  <a:schemeClr val="tx1">
                    <a:lumMod val="65000"/>
                    <a:lumOff val="35000"/>
                  </a:schemeClr>
                </a:solidFill>
                <a:uFillTx/>
              </a:rPr>
              <a:t>”</a:t>
            </a:r>
            <a:r>
              <a:rPr lang="zh-CN" altLang="en-US" sz="1600" spc="150">
                <a:solidFill>
                  <a:schemeClr val="tx1">
                    <a:lumMod val="65000"/>
                    <a:lumOff val="35000"/>
                  </a:schemeClr>
                </a:solidFill>
                <a:uFillTx/>
              </a:rPr>
              <a:t>，并选择其偏好的</a:t>
            </a:r>
            <a:r>
              <a:rPr lang="en-US" altLang="zh-CN" sz="1600" spc="150">
                <a:solidFill>
                  <a:schemeClr val="tx1">
                    <a:lumMod val="65000"/>
                    <a:lumOff val="35000"/>
                  </a:schemeClr>
                </a:solidFill>
                <a:uFillTx/>
              </a:rPr>
              <a:t>Top-k</a:t>
            </a:r>
            <a:r>
              <a:rPr lang="zh-CN" altLang="en-US" sz="1600" spc="150">
                <a:solidFill>
                  <a:schemeClr val="tx1">
                    <a:lumMod val="65000"/>
                    <a:lumOff val="35000"/>
                  </a:schemeClr>
                </a:solidFill>
                <a:uFillTx/>
              </a:rPr>
              <a:t>个词元继续计算。这意味着随着递归深度的增加，活跃词元的集合会逐渐缩小。在每个递归步骤</a:t>
            </a:r>
            <a:r>
              <a:rPr lang="en-US" altLang="zh-CN" sz="1600" spc="150">
                <a:solidFill>
                  <a:schemeClr val="tx1">
                    <a:lumMod val="65000"/>
                    <a:lumOff val="35000"/>
                  </a:schemeClr>
                </a:solidFill>
                <a:uFillTx/>
              </a:rPr>
              <a:t>r</a:t>
            </a:r>
            <a:r>
              <a:rPr lang="zh-CN" altLang="en-US" sz="1600" spc="150">
                <a:solidFill>
                  <a:schemeClr val="tx1">
                    <a:lumMod val="65000"/>
                    <a:lumOff val="35000"/>
                  </a:schemeClr>
                </a:solidFill>
                <a:uFillTx/>
              </a:rPr>
              <a:t>，对应的路由器会根据词元的隐藏状态和路由参数计算一个得分，然后选择得分最高的</a:t>
            </a:r>
            <a:r>
              <a:rPr lang="en-US" altLang="zh-CN" sz="1600" spc="150">
                <a:solidFill>
                  <a:schemeClr val="tx1">
                    <a:lumMod val="65000"/>
                    <a:lumOff val="35000"/>
                  </a:schemeClr>
                </a:solidFill>
                <a:uFillTx/>
              </a:rPr>
              <a:t> k </a:t>
            </a:r>
            <a:r>
              <a:rPr lang="zh-CN" altLang="en-US" sz="1600" spc="150">
                <a:solidFill>
                  <a:schemeClr val="tx1">
                    <a:lumMod val="65000"/>
                    <a:lumOff val="35000"/>
                  </a:schemeClr>
                </a:solidFill>
                <a:uFillTx/>
              </a:rPr>
              <a:t>个词元通过当前的递归块。</a:t>
            </a:r>
            <a:endParaRPr lang="zh-CN" altLang="en-US" sz="1600" spc="150">
              <a:solidFill>
                <a:schemeClr val="tx1">
                  <a:lumMod val="65000"/>
                  <a:lumOff val="35000"/>
                </a:schemeClr>
              </a:solidFill>
              <a:uFillTx/>
            </a:endParaRPr>
          </a:p>
          <a:p>
            <a:r>
              <a:rPr lang="zh-CN" altLang="en-US" sz="1600" spc="150">
                <a:solidFill>
                  <a:schemeClr val="tx1">
                    <a:lumMod val="65000"/>
                    <a:lumOff val="35000"/>
                  </a:schemeClr>
                </a:solidFill>
                <a:uFillTx/>
              </a:rPr>
              <a:t>为了确保计算的连贯性，</a:t>
            </a:r>
            <a:r>
              <a:rPr lang="en-US" altLang="zh-CN" sz="1600" spc="150">
                <a:solidFill>
                  <a:schemeClr val="tx1">
                    <a:lumMod val="65000"/>
                    <a:lumOff val="35000"/>
                  </a:schemeClr>
                </a:solidFill>
                <a:uFillTx/>
              </a:rPr>
              <a:t>MoR</a:t>
            </a:r>
            <a:r>
              <a:rPr lang="zh-CN" altLang="en-US" sz="1600" spc="150">
                <a:solidFill>
                  <a:schemeClr val="tx1">
                    <a:lumMod val="65000"/>
                    <a:lumOff val="35000"/>
                  </a:schemeClr>
                </a:solidFill>
                <a:uFillTx/>
              </a:rPr>
              <a:t>采用了分层过滤：只有在步骤</a:t>
            </a:r>
            <a:r>
              <a:rPr lang="en-US" altLang="zh-CN" sz="1600" spc="150">
                <a:solidFill>
                  <a:schemeClr val="tx1">
                    <a:lumMod val="65000"/>
                    <a:lumOff val="35000"/>
                  </a:schemeClr>
                </a:solidFill>
                <a:uFillTx/>
              </a:rPr>
              <a:t>r </a:t>
            </a:r>
            <a:r>
              <a:rPr lang="zh-CN" altLang="en-US" sz="1600" spc="150">
                <a:solidFill>
                  <a:schemeClr val="tx1">
                    <a:lumMod val="65000"/>
                    <a:lumOff val="35000"/>
                  </a:schemeClr>
                </a:solidFill>
                <a:uFillTx/>
              </a:rPr>
              <a:t>中被选中的词元才能在</a:t>
            </a:r>
            <a:r>
              <a:rPr lang="en-US" altLang="zh-CN" sz="1600" spc="150">
                <a:solidFill>
                  <a:schemeClr val="tx1">
                    <a:lumMod val="65000"/>
                    <a:lumOff val="35000"/>
                  </a:schemeClr>
                </a:solidFill>
                <a:uFillTx/>
              </a:rPr>
              <a:t> r+1 </a:t>
            </a:r>
            <a:r>
              <a:rPr lang="zh-CN" altLang="en-US" sz="1600" spc="150">
                <a:solidFill>
                  <a:schemeClr val="tx1">
                    <a:lumMod val="65000"/>
                    <a:lumOff val="35000"/>
                  </a:schemeClr>
                </a:solidFill>
                <a:uFillTx/>
              </a:rPr>
              <a:t>步骤中被重新评估。这模拟了</a:t>
            </a:r>
            <a:r>
              <a:rPr lang="zh-CN" altLang="en-US" sz="1600" spc="150">
                <a:solidFill>
                  <a:schemeClr val="tx1">
                    <a:lumMod val="65000"/>
                    <a:lumOff val="35000"/>
                  </a:schemeClr>
                </a:solidFill>
                <a:uFillTx/>
              </a:rPr>
              <a:t>早退行为，同时从头开始学习，随着更深的层倾向于编码越来越抽象和稀疏的信息，该机制优先计算仅针对需求最高的</a:t>
            </a:r>
            <a:r>
              <a:rPr lang="en-US" altLang="zh-CN" sz="1600" spc="150">
                <a:solidFill>
                  <a:schemeClr val="tx1">
                    <a:lumMod val="65000"/>
                    <a:lumOff val="35000"/>
                  </a:schemeClr>
                </a:solidFill>
                <a:uFillTx/>
              </a:rPr>
              <a:t>tokens</a:t>
            </a:r>
            <a:r>
              <a:rPr lang="zh-CN" altLang="en-US" sz="1600" spc="150">
                <a:solidFill>
                  <a:schemeClr val="tx1">
                    <a:lumMod val="65000"/>
                    <a:lumOff val="35000"/>
                  </a:schemeClr>
                </a:solidFill>
                <a:uFillTx/>
              </a:rPr>
              <a:t>。专家选择路由能够保证完美的负载均衡，但可能存在信息泄露的问题，这需要通过辅助路由器或正则化损失来解决，旨在推理时精确检测</a:t>
            </a:r>
            <a:r>
              <a:rPr lang="en-US" altLang="zh-CN" sz="1600" spc="150">
                <a:solidFill>
                  <a:schemeClr val="tx1">
                    <a:lumMod val="65000"/>
                    <a:lumOff val="35000"/>
                  </a:schemeClr>
                </a:solidFill>
                <a:uFillTx/>
              </a:rPr>
              <a:t> top-k tokens​​</a:t>
            </a:r>
            <a:r>
              <a:rPr lang="zh-CN" altLang="en-US" sz="1600" spc="150">
                <a:solidFill>
                  <a:schemeClr val="tx1">
                    <a:lumMod val="65000"/>
                    <a:lumOff val="35000"/>
                  </a:schemeClr>
                </a:solidFill>
                <a:uFillTx/>
              </a:rPr>
              <a:t>而无需访问未来</a:t>
            </a:r>
            <a:r>
              <a:rPr lang="en-US" altLang="zh-CN" sz="1600" spc="150">
                <a:solidFill>
                  <a:schemeClr val="tx1">
                    <a:lumMod val="65000"/>
                    <a:lumOff val="35000"/>
                  </a:schemeClr>
                </a:solidFill>
                <a:uFillTx/>
              </a:rPr>
              <a:t>token</a:t>
            </a:r>
            <a:r>
              <a:rPr lang="zh-CN" altLang="en-US" sz="1600" spc="150">
                <a:solidFill>
                  <a:schemeClr val="tx1">
                    <a:lumMod val="65000"/>
                    <a:lumOff val="35000"/>
                  </a:schemeClr>
                </a:solidFill>
                <a:uFillTx/>
              </a:rPr>
              <a:t>信息。</a:t>
            </a:r>
            <a:endParaRPr lang="zh-CN" altLang="en-US" sz="1600" spc="150">
              <a:solidFill>
                <a:schemeClr val="tx1">
                  <a:lumMod val="65000"/>
                  <a:lumOff val="35000"/>
                </a:schemeClr>
              </a:solidFill>
              <a:uFillTx/>
            </a:endParaRPr>
          </a:p>
          <a:p>
            <a:endParaRPr lang="en-US" altLang="zh-CN" sz="1600" spc="150">
              <a:solidFill>
                <a:schemeClr val="tx1">
                  <a:lumMod val="65000"/>
                  <a:lumOff val="35000"/>
                </a:schemeClr>
              </a:solidFill>
              <a:uFillTx/>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轻量级路由</a:t>
            </a:r>
            <a:r>
              <a:rPr lang="zh-CN" altLang="en-US"/>
              <a:t>机制</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5907405" y="1753235"/>
            <a:ext cx="5524500" cy="3848100"/>
          </a:xfrm>
          <a:prstGeom prst="rect">
            <a:avLst/>
          </a:prstGeom>
        </p:spPr>
      </p:pic>
      <p:sp>
        <p:nvSpPr>
          <p:cNvPr id="5" name="文本框 4"/>
          <p:cNvSpPr txBox="1"/>
          <p:nvPr/>
        </p:nvSpPr>
        <p:spPr>
          <a:xfrm>
            <a:off x="766445" y="1824355"/>
            <a:ext cx="5140960" cy="4314190"/>
          </a:xfrm>
          <a:prstGeom prst="rect">
            <a:avLst/>
          </a:prstGeom>
          <a:noFill/>
        </p:spPr>
        <p:txBody>
          <a:bodyPr wrap="square" rtlCol="0">
            <a:noAutofit/>
          </a:bodyPr>
          <a:p>
            <a:r>
              <a:rPr lang="zh-CN" altLang="en-US" sz="1600" spc="150">
                <a:solidFill>
                  <a:schemeClr val="tx1">
                    <a:lumMod val="65000"/>
                    <a:lumOff val="35000"/>
                  </a:schemeClr>
                </a:solidFill>
                <a:uFillTx/>
              </a:rPr>
              <a:t>词元选择路由：与专家选择不同，词元选择路由在计算开始时就为每个词元分配一个完整的递归块序列。路由器根据词元的隐藏状态计算一个非线性函数（如</a:t>
            </a:r>
            <a:r>
              <a:rPr lang="en-US" altLang="zh-CN" sz="1600" spc="150">
                <a:solidFill>
                  <a:schemeClr val="tx1">
                    <a:lumMod val="65000"/>
                    <a:lumOff val="35000"/>
                  </a:schemeClr>
                </a:solidFill>
                <a:uFillTx/>
              </a:rPr>
              <a:t>Softmax</a:t>
            </a:r>
            <a:r>
              <a:rPr lang="zh-CN" altLang="en-US" sz="1600" spc="150">
                <a:solidFill>
                  <a:schemeClr val="tx1">
                    <a:lumMod val="65000"/>
                    <a:lumOff val="35000"/>
                  </a:schemeClr>
                </a:solidFill>
                <a:uFillTx/>
              </a:rPr>
              <a:t>或</a:t>
            </a:r>
            <a:r>
              <a:rPr lang="en-US" altLang="zh-CN" sz="1600" spc="150">
                <a:solidFill>
                  <a:schemeClr val="tx1">
                    <a:lumMod val="65000"/>
                    <a:lumOff val="35000"/>
                  </a:schemeClr>
                </a:solidFill>
                <a:uFillTx/>
              </a:rPr>
              <a:t>Sigmoid</a:t>
            </a:r>
            <a:r>
              <a:rPr lang="zh-CN" altLang="en-US" sz="1600" spc="150">
                <a:solidFill>
                  <a:schemeClr val="tx1">
                    <a:lumMod val="65000"/>
                    <a:lumOff val="35000"/>
                  </a:schemeClr>
                </a:solidFill>
                <a:uFillTx/>
              </a:rPr>
              <a:t>），然后将词元分配给得分最高的</a:t>
            </a:r>
            <a:r>
              <a:rPr lang="en-US" altLang="zh-CN" sz="1600" spc="150">
                <a:solidFill>
                  <a:schemeClr val="tx1">
                    <a:lumMod val="65000"/>
                    <a:lumOff val="35000"/>
                  </a:schemeClr>
                </a:solidFill>
                <a:uFillTx/>
              </a:rPr>
              <a:t>“</a:t>
            </a:r>
            <a:r>
              <a:rPr lang="zh-CN" altLang="en-US" sz="1600" spc="150">
                <a:solidFill>
                  <a:schemeClr val="tx1">
                    <a:lumMod val="65000"/>
                    <a:lumOff val="35000"/>
                  </a:schemeClr>
                </a:solidFill>
                <a:uFillTx/>
              </a:rPr>
              <a:t>专家</a:t>
            </a:r>
            <a:r>
              <a:rPr lang="en-US" altLang="zh-CN" sz="1600" spc="150">
                <a:solidFill>
                  <a:schemeClr val="tx1">
                    <a:lumMod val="65000"/>
                    <a:lumOff val="35000"/>
                  </a:schemeClr>
                </a:solidFill>
                <a:uFillTx/>
              </a:rPr>
              <a:t>”</a:t>
            </a:r>
            <a:r>
              <a:rPr lang="zh-CN" altLang="en-US" sz="1600" spc="150">
                <a:solidFill>
                  <a:schemeClr val="tx1">
                    <a:lumMod val="65000"/>
                    <a:lumOff val="35000"/>
                  </a:schemeClr>
                </a:solidFill>
                <a:uFillTx/>
              </a:rPr>
              <a:t>，该专家应用递归。这种方法避免了信息泄露的问题，但通常需要平衡损失或无损算法来解决固有的负载不均衡挑战。</a:t>
            </a:r>
            <a:endParaRPr lang="zh-CN" altLang="en-US" sz="1600" spc="150">
              <a:solidFill>
                <a:schemeClr val="tx1">
                  <a:lumMod val="65000"/>
                  <a:lumOff val="35000"/>
                </a:schemeClr>
              </a:solidFill>
              <a:uFillTx/>
            </a:endParaRPr>
          </a:p>
          <a:p>
            <a:endParaRPr lang="zh-CN" altLang="en-US" sz="1600" spc="150">
              <a:solidFill>
                <a:schemeClr val="tx1">
                  <a:lumMod val="65000"/>
                  <a:lumOff val="35000"/>
                </a:schemeClr>
              </a:solidFill>
              <a:uFillTx/>
            </a:endParaRPr>
          </a:p>
          <a:p>
            <a:endParaRPr lang="zh-CN" altLang="en-US" sz="1600" spc="150">
              <a:solidFill>
                <a:schemeClr val="tx1">
                  <a:lumMod val="65000"/>
                  <a:lumOff val="35000"/>
                </a:schemeClr>
              </a:solidFill>
              <a:uFillTx/>
            </a:endParaRPr>
          </a:p>
          <a:p>
            <a:endParaRPr lang="zh-CN" altLang="en-US" sz="1600" spc="150">
              <a:solidFill>
                <a:schemeClr val="tx1">
                  <a:lumMod val="65000"/>
                  <a:lumOff val="35000"/>
                </a:schemeClr>
              </a:solidFill>
              <a:uFillTx/>
            </a:endParaRPr>
          </a:p>
          <a:p>
            <a:r>
              <a:rPr lang="en-US" altLang="zh-CN" sz="1600" spc="150">
                <a:solidFill>
                  <a:schemeClr val="tx1">
                    <a:lumMod val="65000"/>
                    <a:lumOff val="35000"/>
                  </a:schemeClr>
                </a:solidFill>
                <a:uFillTx/>
              </a:rPr>
              <a:t>MoR</a:t>
            </a:r>
            <a:r>
              <a:rPr lang="zh-CN" altLang="en-US" sz="1600" spc="150">
                <a:solidFill>
                  <a:schemeClr val="tx1">
                    <a:lumMod val="65000"/>
                    <a:lumOff val="35000"/>
                  </a:schemeClr>
                </a:solidFill>
                <a:uFillTx/>
              </a:rPr>
              <a:t>的这两种路由策略各有优劣。专家选择路由可以确保静态的计算预算和负载均衡，但它存在信息泄露的问题，训练</a:t>
            </a:r>
            <a:r>
              <a:rPr lang="zh-CN" altLang="en-US" sz="1600" spc="150">
                <a:solidFill>
                  <a:schemeClr val="tx1">
                    <a:lumMod val="65000"/>
                    <a:lumOff val="35000"/>
                  </a:schemeClr>
                </a:solidFill>
                <a:uFillTx/>
              </a:rPr>
              <a:t>期间可能违反因果性；而词元选择路由则没有信息泄露问题，但可能导致负载不均衡。</a:t>
            </a:r>
            <a:endParaRPr lang="zh-CN" altLang="en-US" sz="1600" spc="150">
              <a:solidFill>
                <a:schemeClr val="tx1">
                  <a:lumMod val="65000"/>
                  <a:lumOff val="35000"/>
                </a:schemeClr>
              </a:solidFill>
              <a:uFillTx/>
            </a:endParaRPr>
          </a:p>
          <a:p>
            <a:endParaRPr lang="en-US" altLang="zh-CN" sz="1600" spc="150">
              <a:solidFill>
                <a:schemeClr val="tx1">
                  <a:lumMod val="65000"/>
                  <a:lumOff val="35000"/>
                </a:schemeClr>
              </a:solidFill>
              <a:uFillTx/>
            </a:endParaRPr>
          </a:p>
        </p:txBody>
      </p:sp>
    </p:spTree>
    <p:custDataLst>
      <p:tags r:id="rId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路由选择</a:t>
            </a:r>
            <a:r>
              <a:rPr lang="zh-CN" altLang="en-US"/>
              <a:t>策略</a:t>
            </a:r>
            <a:endParaRPr lang="zh-CN" altLang="en-US"/>
          </a:p>
        </p:txBody>
      </p:sp>
      <p:pic>
        <p:nvPicPr>
          <p:cNvPr id="4" name="内容占位符 3"/>
          <p:cNvPicPr>
            <a:picLocks noChangeAspect="1"/>
          </p:cNvPicPr>
          <p:nvPr>
            <p:ph idx="1"/>
            <p:custDataLst>
              <p:tags r:id="rId2"/>
            </p:custDataLst>
          </p:nvPr>
        </p:nvPicPr>
        <p:blipFill>
          <a:blip r:embed="rId3"/>
          <a:srcRect b="14414"/>
          <a:stretch>
            <a:fillRect/>
          </a:stretch>
        </p:blipFill>
        <p:spPr>
          <a:xfrm>
            <a:off x="893445" y="1565910"/>
            <a:ext cx="7038975" cy="1809750"/>
          </a:xfrm>
          <a:prstGeom prst="rect">
            <a:avLst/>
          </a:prstGeom>
        </p:spPr>
      </p:pic>
      <p:pic>
        <p:nvPicPr>
          <p:cNvPr id="5" name="图片 4"/>
          <p:cNvPicPr>
            <a:picLocks noChangeAspect="1"/>
          </p:cNvPicPr>
          <p:nvPr/>
        </p:nvPicPr>
        <p:blipFill>
          <a:blip r:embed="rId4"/>
          <a:srcRect b="27364"/>
          <a:stretch>
            <a:fillRect/>
          </a:stretch>
        </p:blipFill>
        <p:spPr>
          <a:xfrm>
            <a:off x="893445" y="3932555"/>
            <a:ext cx="7820025" cy="1522095"/>
          </a:xfrm>
          <a:prstGeom prst="rect">
            <a:avLst/>
          </a:prstGeom>
        </p:spPr>
      </p:pic>
      <p:pic>
        <p:nvPicPr>
          <p:cNvPr id="3" name="图片 2"/>
          <p:cNvPicPr>
            <a:picLocks noChangeAspect="1"/>
          </p:cNvPicPr>
          <p:nvPr/>
        </p:nvPicPr>
        <p:blipFill>
          <a:blip r:embed="rId5"/>
          <a:stretch>
            <a:fillRect/>
          </a:stretch>
        </p:blipFill>
        <p:spPr>
          <a:xfrm>
            <a:off x="1784985" y="3375660"/>
            <a:ext cx="5530215" cy="304800"/>
          </a:xfrm>
          <a:prstGeom prst="rect">
            <a:avLst/>
          </a:prstGeom>
        </p:spPr>
      </p:pic>
    </p:spTree>
    <p:custDataLst>
      <p:tags r:id="rId6"/>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KV cache</a:t>
            </a:r>
            <a:r>
              <a:rPr lang="zh-CN" altLang="en-US"/>
              <a:t>策略</a:t>
            </a:r>
            <a:endParaRPr lang="zh-CN" altLang="en-US"/>
          </a:p>
        </p:txBody>
      </p:sp>
      <p:sp>
        <p:nvSpPr>
          <p:cNvPr id="3" name="内容占位符 2"/>
          <p:cNvSpPr>
            <a:spLocks noGrp="1"/>
          </p:cNvSpPr>
          <p:nvPr>
            <p:ph idx="1"/>
            <p:custDataLst>
              <p:tags r:id="rId2"/>
            </p:custDataLst>
          </p:nvPr>
        </p:nvSpPr>
        <p:spPr/>
        <p:txBody>
          <a:bodyPr>
            <a:normAutofit lnSpcReduction="10000"/>
          </a:bodyPr>
          <a:p>
            <a:r>
              <a:rPr lang="zh-CN" altLang="en-US"/>
              <a:t>动态深度模型在自回归解码期间常面临</a:t>
            </a:r>
            <a:r>
              <a:rPr lang="en-US" altLang="zh-CN"/>
              <a:t> ​​KV </a:t>
            </a:r>
            <a:r>
              <a:rPr lang="en-US" altLang="zh-CN">
                <a:sym typeface="+mn-ea"/>
              </a:rPr>
              <a:t>cache</a:t>
            </a:r>
            <a:r>
              <a:rPr lang="zh-CN" altLang="en-US"/>
              <a:t>一致性问题。当一个</a:t>
            </a:r>
            <a:r>
              <a:rPr lang="en-US" altLang="zh-CN"/>
              <a:t>token</a:t>
            </a:r>
            <a:r>
              <a:rPr lang="zh-CN" altLang="en-US"/>
              <a:t>提前退出</a:t>
            </a:r>
            <a:r>
              <a:rPr lang="en-US" altLang="zh-CN"/>
              <a:t>​</a:t>
            </a:r>
            <a:r>
              <a:rPr lang="zh-CN" altLang="en-US"/>
              <a:t>时，其在更深层的对应</a:t>
            </a:r>
            <a:r>
              <a:rPr lang="en-US" altLang="zh-CN"/>
              <a:t>K</a:t>
            </a:r>
            <a:r>
              <a:rPr lang="zh-CN" altLang="en-US"/>
              <a:t>和</a:t>
            </a:r>
            <a:r>
              <a:rPr lang="en-US" altLang="zh-CN"/>
              <a:t>V</a:t>
            </a:r>
            <a:r>
              <a:rPr lang="zh-CN" altLang="en-US"/>
              <a:t>将缺失，而这可能对后续</a:t>
            </a:r>
            <a:r>
              <a:rPr lang="en-US" altLang="zh-CN"/>
              <a:t>token</a:t>
            </a:r>
            <a:r>
              <a:rPr lang="zh-CN" altLang="en-US"/>
              <a:t>至关重要。现有方法尝试复用陈旧条目或运行</a:t>
            </a:r>
            <a:r>
              <a:rPr lang="en-US" altLang="zh-CN"/>
              <a:t>​​</a:t>
            </a:r>
            <a:r>
              <a:rPr lang="zh-CN" altLang="en-US"/>
              <a:t>并行解码，但这些方案仍会引入额外开销和复杂性。为此，本文设计并探索了两种专为</a:t>
            </a:r>
            <a:r>
              <a:rPr lang="en-US" altLang="zh-CN"/>
              <a:t> MoR </a:t>
            </a:r>
            <a:r>
              <a:rPr lang="zh-CN" altLang="en-US"/>
              <a:t>模型定制的</a:t>
            </a:r>
            <a:r>
              <a:rPr lang="en-US" altLang="zh-CN"/>
              <a:t> KV </a:t>
            </a:r>
            <a:r>
              <a:rPr lang="zh-CN" altLang="en-US"/>
              <a:t>缓存策略：</a:t>
            </a:r>
            <a:endParaRPr lang="zh-CN" altLang="en-US"/>
          </a:p>
          <a:p>
            <a:endParaRPr lang="en-US" altLang="zh-CN"/>
          </a:p>
        </p:txBody>
      </p:sp>
      <p:pic>
        <p:nvPicPr>
          <p:cNvPr id="4" name="图片 3"/>
          <p:cNvPicPr>
            <a:picLocks noChangeAspect="1"/>
          </p:cNvPicPr>
          <p:nvPr/>
        </p:nvPicPr>
        <p:blipFill>
          <a:blip r:embed="rId3"/>
          <a:stretch>
            <a:fillRect/>
          </a:stretch>
        </p:blipFill>
        <p:spPr>
          <a:xfrm>
            <a:off x="8553450" y="3429000"/>
            <a:ext cx="2711450" cy="2503805"/>
          </a:xfrm>
          <a:prstGeom prst="rect">
            <a:avLst/>
          </a:prstGeom>
        </p:spPr>
      </p:pic>
      <p:sp>
        <p:nvSpPr>
          <p:cNvPr id="5" name="文本框 4"/>
          <p:cNvSpPr txBox="1"/>
          <p:nvPr/>
        </p:nvSpPr>
        <p:spPr>
          <a:xfrm>
            <a:off x="906780" y="3469005"/>
            <a:ext cx="7452360" cy="2855595"/>
          </a:xfrm>
          <a:prstGeom prst="rect">
            <a:avLst/>
          </a:prstGeom>
          <a:noFill/>
        </p:spPr>
        <p:txBody>
          <a:bodyPr wrap="square" rtlCol="0">
            <a:noAutofit/>
          </a:bodyPr>
          <a:p>
            <a:r>
              <a:rPr lang="zh-CN" altLang="en-US" spc="150">
                <a:solidFill>
                  <a:schemeClr val="tx1">
                    <a:lumMod val="65000"/>
                    <a:lumOff val="35000"/>
                  </a:schemeClr>
                </a:solidFill>
                <a:uFillTx/>
              </a:rPr>
              <a:t>递归式KV cache：有选择地缓存键值对，仅被路由到特定递归步的</a:t>
            </a:r>
            <a:r>
              <a:rPr lang="en-US" altLang="zh-CN" spc="150">
                <a:solidFill>
                  <a:schemeClr val="tx1">
                    <a:lumMod val="65000"/>
                    <a:lumOff val="35000"/>
                  </a:schemeClr>
                </a:solidFill>
                <a:uFillTx/>
              </a:rPr>
              <a:t>tokens</a:t>
            </a:r>
            <a:r>
              <a:rPr lang="zh-CN" altLang="en-US" spc="150">
                <a:solidFill>
                  <a:schemeClr val="tx1">
                    <a:lumMod val="65000"/>
                    <a:lumOff val="35000"/>
                  </a:schemeClr>
                </a:solidFill>
                <a:uFillTx/>
              </a:rPr>
              <a:t>在该层级存储其</a:t>
            </a:r>
            <a:r>
              <a:rPr lang="en-US" altLang="zh-CN" spc="150">
                <a:solidFill>
                  <a:schemeClr val="tx1">
                    <a:lumMod val="65000"/>
                    <a:lumOff val="35000"/>
                  </a:schemeClr>
                </a:solidFill>
                <a:uFillTx/>
              </a:rPr>
              <a:t>KV</a:t>
            </a:r>
            <a:r>
              <a:rPr lang="zh-CN" altLang="en-US" spc="150">
                <a:solidFill>
                  <a:schemeClr val="tx1">
                    <a:lumMod val="65000"/>
                    <a:lumOff val="35000"/>
                  </a:schemeClr>
                </a:solidFill>
                <a:uFillTx/>
              </a:rPr>
              <a:t>对。因此，每个递归深度的</a:t>
            </a:r>
            <a:r>
              <a:rPr lang="en-US" altLang="zh-CN" spc="150">
                <a:solidFill>
                  <a:schemeClr val="tx1">
                    <a:lumMod val="65000"/>
                    <a:lumOff val="35000"/>
                  </a:schemeClr>
                </a:solidFill>
                <a:uFillTx/>
              </a:rPr>
              <a:t> KV cache</a:t>
            </a:r>
            <a:r>
              <a:rPr lang="zh-CN" altLang="en-US" spc="150">
                <a:solidFill>
                  <a:schemeClr val="tx1">
                    <a:lumMod val="65000"/>
                    <a:lumOff val="35000"/>
                  </a:schemeClr>
                </a:solidFill>
                <a:uFillTx/>
              </a:rPr>
              <a:t>大小由专家选择中的容量因子精确决定，或根据</a:t>
            </a:r>
            <a:r>
              <a:rPr lang="en-US" altLang="zh-CN" spc="150">
                <a:solidFill>
                  <a:schemeClr val="tx1">
                    <a:lumMod val="65000"/>
                    <a:lumOff val="35000"/>
                  </a:schemeClr>
                </a:solidFill>
                <a:uFillTx/>
              </a:rPr>
              <a:t>token</a:t>
            </a:r>
            <a:r>
              <a:rPr lang="zh-CN" altLang="en-US" spc="150">
                <a:solidFill>
                  <a:schemeClr val="tx1">
                    <a:lumMod val="65000"/>
                    <a:lumOff val="35000"/>
                  </a:schemeClr>
                </a:solidFill>
                <a:uFillTx/>
              </a:rPr>
              <a:t>选择中的实际均衡比例确定。</a:t>
            </a:r>
            <a:r>
              <a:rPr lang="en-US" altLang="zh-CN" spc="150">
                <a:solidFill>
                  <a:schemeClr val="tx1">
                    <a:lumMod val="65000"/>
                    <a:lumOff val="35000"/>
                  </a:schemeClr>
                </a:solidFill>
                <a:uFillTx/>
              </a:rPr>
              <a:t>​</a:t>
            </a:r>
            <a:endParaRPr lang="en-US" altLang="zh-CN" spc="150">
              <a:solidFill>
                <a:schemeClr val="tx1">
                  <a:lumMod val="65000"/>
                  <a:lumOff val="35000"/>
                </a:schemeClr>
              </a:solidFill>
              <a:uFillTx/>
            </a:endParaRPr>
          </a:p>
          <a:p>
            <a:r>
              <a:rPr lang="zh-CN" altLang="en-US" spc="150">
                <a:solidFill>
                  <a:schemeClr val="tx1">
                    <a:lumMod val="65000"/>
                    <a:lumOff val="35000"/>
                  </a:schemeClr>
                </a:solidFill>
                <a:uFillTx/>
              </a:rPr>
              <a:t>注意力计算随后被限制在这些本地缓存的</a:t>
            </a:r>
            <a:r>
              <a:rPr lang="en-US" altLang="zh-CN" spc="150">
                <a:solidFill>
                  <a:schemeClr val="tx1">
                    <a:lumMod val="65000"/>
                    <a:lumOff val="35000"/>
                  </a:schemeClr>
                </a:solidFill>
                <a:uFillTx/>
              </a:rPr>
              <a:t>tokens</a:t>
            </a:r>
            <a:r>
              <a:rPr lang="zh-CN" altLang="en-US" spc="150">
                <a:solidFill>
                  <a:schemeClr val="tx1">
                    <a:lumMod val="65000"/>
                    <a:lumOff val="35000"/>
                  </a:schemeClr>
                </a:solidFill>
                <a:uFillTx/>
              </a:rPr>
              <a:t>上。这一设计促进了块本地计算，提升了内存效率并减少了</a:t>
            </a:r>
            <a:r>
              <a:rPr lang="en-US" altLang="zh-CN" spc="150">
                <a:solidFill>
                  <a:schemeClr val="tx1">
                    <a:lumMod val="65000"/>
                    <a:lumOff val="35000"/>
                  </a:schemeClr>
                </a:solidFill>
                <a:uFillTx/>
              </a:rPr>
              <a:t> ​​I/O </a:t>
            </a:r>
            <a:r>
              <a:rPr lang="zh-CN" altLang="en-US" spc="150">
                <a:solidFill>
                  <a:schemeClr val="tx1">
                    <a:lumMod val="65000"/>
                    <a:lumOff val="35000"/>
                  </a:schemeClr>
                </a:solidFill>
                <a:uFillTx/>
              </a:rPr>
              <a:t>需求</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a:t>
            </a:r>
            <a:endParaRPr lang="zh-CN" altLang="en-US" spc="150">
              <a:solidFill>
                <a:schemeClr val="tx1">
                  <a:lumMod val="65000"/>
                  <a:lumOff val="35000"/>
                </a:schemeClr>
              </a:solidFill>
              <a:uFillTx/>
            </a:endParaRPr>
          </a:p>
          <a:p>
            <a:endParaRPr lang="zh-CN" altLang="en-US" spc="150">
              <a:solidFill>
                <a:schemeClr val="tx1">
                  <a:lumMod val="65000"/>
                  <a:lumOff val="35000"/>
                </a:schemeClr>
              </a:solidFill>
              <a:uFillTx/>
            </a:endParaRPr>
          </a:p>
          <a:p>
            <a:r>
              <a:rPr lang="zh-CN" altLang="en-US" spc="150">
                <a:solidFill>
                  <a:schemeClr val="tx1">
                    <a:lumMod val="65000"/>
                    <a:lumOff val="35000"/>
                  </a:schemeClr>
                </a:solidFill>
                <a:uFillTx/>
              </a:rPr>
              <a:t>这张小图就是把</a:t>
            </a:r>
            <a:r>
              <a:rPr lang="en-US" altLang="zh-CN" spc="150">
                <a:solidFill>
                  <a:schemeClr val="tx1">
                    <a:lumMod val="65000"/>
                    <a:lumOff val="35000"/>
                  </a:schemeClr>
                </a:solidFill>
                <a:uFillTx/>
              </a:rPr>
              <a:t> Q </a:t>
            </a:r>
            <a:r>
              <a:rPr lang="zh-CN" altLang="en-US" spc="150">
                <a:solidFill>
                  <a:schemeClr val="tx1">
                    <a:lumMod val="65000"/>
                    <a:lumOff val="35000"/>
                  </a:schemeClr>
                </a:solidFill>
                <a:uFillTx/>
              </a:rPr>
              <a:t>与</a:t>
            </a:r>
            <a:r>
              <a:rPr lang="en-US" altLang="zh-CN" spc="150">
                <a:solidFill>
                  <a:schemeClr val="tx1">
                    <a:lumMod val="65000"/>
                    <a:lumOff val="35000"/>
                  </a:schemeClr>
                </a:solidFill>
                <a:uFillTx/>
              </a:rPr>
              <a:t> K </a:t>
            </a:r>
            <a:r>
              <a:rPr lang="zh-CN" altLang="en-US" spc="150">
                <a:solidFill>
                  <a:schemeClr val="tx1">
                    <a:lumMod val="65000"/>
                    <a:lumOff val="35000"/>
                  </a:schemeClr>
                </a:solidFill>
                <a:uFillTx/>
              </a:rPr>
              <a:t>集合在某一递归步的局部交互用一个稀疏矩阵可视化出来。</a:t>
            </a:r>
            <a:endParaRPr lang="zh-CN" altLang="en-US" spc="150">
              <a:solidFill>
                <a:schemeClr val="tx1">
                  <a:lumMod val="65000"/>
                  <a:lumOff val="35000"/>
                </a:schemeClr>
              </a:solidFill>
              <a:uFillTx/>
            </a:endParaRPr>
          </a:p>
          <a:p>
            <a:endParaRPr lang="en-US" altLang="zh-CN" spc="150">
              <a:solidFill>
                <a:schemeClr val="tx1">
                  <a:lumMod val="65000"/>
                  <a:lumOff val="35000"/>
                </a:schemeClr>
              </a:solidFill>
              <a:uFillTx/>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sym typeface="+mn-ea"/>
              </a:rPr>
              <a:t>KV cache</a:t>
            </a:r>
            <a:r>
              <a:rPr lang="zh-CN" altLang="en-US">
                <a:sym typeface="+mn-ea"/>
              </a:rPr>
              <a:t>策略</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8548370" y="2015490"/>
            <a:ext cx="2816225" cy="2380615"/>
          </a:xfrm>
          <a:prstGeom prst="rect">
            <a:avLst/>
          </a:prstGeom>
        </p:spPr>
      </p:pic>
      <p:sp>
        <p:nvSpPr>
          <p:cNvPr id="5" name="文本框 4"/>
          <p:cNvSpPr txBox="1"/>
          <p:nvPr/>
        </p:nvSpPr>
        <p:spPr>
          <a:xfrm>
            <a:off x="1048385" y="1961515"/>
            <a:ext cx="7169150" cy="3675380"/>
          </a:xfrm>
          <a:prstGeom prst="rect">
            <a:avLst/>
          </a:prstGeom>
          <a:noFill/>
        </p:spPr>
        <p:txBody>
          <a:bodyPr wrap="square" rtlCol="0">
            <a:noAutofit/>
          </a:bodyPr>
          <a:p>
            <a:r>
              <a:rPr lang="zh-CN" altLang="en-US" spc="150">
                <a:solidFill>
                  <a:schemeClr val="tx1">
                    <a:lumMod val="65000"/>
                    <a:lumOff val="35000"/>
                  </a:schemeClr>
                </a:solidFill>
                <a:uFillTx/>
              </a:rPr>
              <a:t>递归式KV sharing：</a:t>
            </a:r>
            <a:r>
              <a:rPr lang="en-US" altLang="zh-CN" spc="150">
                <a:solidFill>
                  <a:schemeClr val="tx1">
                    <a:lumMod val="65000"/>
                    <a:lumOff val="35000"/>
                  </a:schemeClr>
                </a:solidFill>
                <a:uFillTx/>
              </a:rPr>
              <a:t>MoR </a:t>
            </a:r>
            <a:r>
              <a:rPr lang="zh-CN" altLang="en-US" spc="150">
                <a:solidFill>
                  <a:schemeClr val="tx1">
                    <a:lumMod val="65000"/>
                    <a:lumOff val="35000"/>
                  </a:schemeClr>
                </a:solidFill>
                <a:uFillTx/>
              </a:rPr>
              <a:t>模型的关键设计选择是：</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所有</a:t>
            </a:r>
            <a:r>
              <a:rPr lang="en-US" altLang="zh-CN" spc="150">
                <a:solidFill>
                  <a:schemeClr val="tx1">
                    <a:lumMod val="65000"/>
                    <a:lumOff val="35000"/>
                  </a:schemeClr>
                </a:solidFill>
                <a:uFillTx/>
              </a:rPr>
              <a:t>tokens</a:t>
            </a:r>
            <a:r>
              <a:rPr lang="zh-CN" altLang="en-US" spc="150">
                <a:solidFill>
                  <a:schemeClr val="tx1">
                    <a:lumMod val="65000"/>
                    <a:lumOff val="35000"/>
                  </a:schemeClr>
                </a:solidFill>
                <a:uFillTx/>
              </a:rPr>
              <a:t>至少经过第一个递归块。利用这一点，</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仅在初始步骤缓存</a:t>
            </a:r>
            <a:r>
              <a:rPr lang="en-US" altLang="zh-CN" spc="150">
                <a:solidFill>
                  <a:schemeClr val="tx1">
                    <a:lumMod val="65000"/>
                    <a:lumOff val="35000"/>
                  </a:schemeClr>
                </a:solidFill>
                <a:uFillTx/>
              </a:rPr>
              <a:t> KV </a:t>
            </a:r>
            <a:r>
              <a:rPr lang="zh-CN" altLang="en-US" spc="150">
                <a:solidFill>
                  <a:schemeClr val="tx1">
                    <a:lumMod val="65000"/>
                    <a:lumOff val="35000"/>
                  </a:schemeClr>
                </a:solidFill>
                <a:uFillTx/>
              </a:rPr>
              <a:t>对，并在所有后续递归中</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复用它们。因此，</a:t>
            </a:r>
            <a:r>
              <a:rPr lang="en-US" altLang="zh-CN" spc="150">
                <a:solidFill>
                  <a:schemeClr val="tx1">
                    <a:lumMod val="65000"/>
                    <a:lumOff val="35000"/>
                  </a:schemeClr>
                </a:solidFill>
                <a:uFillTx/>
              </a:rPr>
              <a:t>Q</a:t>
            </a:r>
            <a:r>
              <a:rPr lang="zh-CN" altLang="en-US" spc="150">
                <a:solidFill>
                  <a:schemeClr val="tx1">
                    <a:lumMod val="65000"/>
                    <a:lumOff val="35000"/>
                  </a:schemeClr>
                </a:solidFill>
                <a:uFillTx/>
              </a:rPr>
              <a:t>长度可能随递归深度增加而缩短（基于</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选择容量</a:t>
            </a:r>
            <a:r>
              <a:rPr lang="en-US" altLang="zh-CN" spc="150">
                <a:solidFill>
                  <a:schemeClr val="tx1">
                    <a:lumMod val="65000"/>
                    <a:lumOff val="35000"/>
                  </a:schemeClr>
                </a:solidFill>
                <a:uFillTx/>
              </a:rPr>
              <a:t>​</a:t>
            </a:r>
            <a:r>
              <a:rPr lang="zh-CN" altLang="en-US" spc="150">
                <a:solidFill>
                  <a:schemeClr val="tx1">
                    <a:lumMod val="65000"/>
                    <a:lumOff val="35000"/>
                  </a:schemeClr>
                </a:solidFill>
                <a:uFillTx/>
              </a:rPr>
              <a:t>），但</a:t>
            </a:r>
            <a:r>
              <a:rPr lang="en-US" altLang="zh-CN" spc="150">
                <a:solidFill>
                  <a:schemeClr val="tx1">
                    <a:lumMod val="65000"/>
                    <a:lumOff val="35000"/>
                  </a:schemeClr>
                </a:solidFill>
                <a:uFillTx/>
              </a:rPr>
              <a:t>K</a:t>
            </a:r>
            <a:r>
              <a:rPr lang="zh-CN" altLang="en-US" spc="150">
                <a:solidFill>
                  <a:schemeClr val="tx1">
                    <a:lumMod val="65000"/>
                    <a:lumOff val="35000"/>
                  </a:schemeClr>
                </a:solidFill>
                <a:uFillTx/>
              </a:rPr>
              <a:t>和值</a:t>
            </a:r>
            <a:r>
              <a:rPr lang="en-US" altLang="zh-CN" spc="150">
                <a:solidFill>
                  <a:schemeClr val="tx1">
                    <a:lumMod val="65000"/>
                    <a:lumOff val="35000"/>
                  </a:schemeClr>
                </a:solidFill>
                <a:uFillTx/>
              </a:rPr>
              <a:t>V​</a:t>
            </a:r>
            <a:r>
              <a:rPr lang="zh-CN" altLang="en-US" spc="150">
                <a:solidFill>
                  <a:schemeClr val="tx1">
                    <a:lumMod val="65000"/>
                    <a:lumOff val="35000"/>
                  </a:schemeClr>
                </a:solidFill>
                <a:uFillTx/>
              </a:rPr>
              <a:t>将始终保持完整序列。这确保了所有</a:t>
            </a:r>
            <a:r>
              <a:rPr lang="en-US" altLang="zh-CN" spc="150">
                <a:solidFill>
                  <a:schemeClr val="tx1">
                    <a:lumMod val="65000"/>
                    <a:lumOff val="35000"/>
                  </a:schemeClr>
                </a:solidFill>
                <a:uFillTx/>
              </a:rPr>
              <a:t>Token</a:t>
            </a:r>
            <a:r>
              <a:rPr lang="zh-CN" altLang="en-US" spc="150">
                <a:solidFill>
                  <a:schemeClr val="tx1">
                    <a:lumMod val="65000"/>
                    <a:lumOff val="35000"/>
                  </a:schemeClr>
                </a:solidFill>
                <a:uFillTx/>
              </a:rPr>
              <a:t>无论在后续层是否继续参与计算，都可以完整地访问历史上下文，无需重新计算，尽管存在分布不匹配。</a:t>
            </a:r>
            <a:endParaRPr lang="zh-CN" altLang="en-US" spc="150">
              <a:solidFill>
                <a:schemeClr val="tx1">
                  <a:lumMod val="65000"/>
                  <a:lumOff val="35000"/>
                </a:schemeClr>
              </a:solidFill>
              <a:uFillTx/>
            </a:endParaRPr>
          </a:p>
          <a:p>
            <a:endParaRPr lang="en-US" altLang="zh-CN" spc="150">
              <a:solidFill>
                <a:schemeClr val="tx1">
                  <a:lumMod val="65000"/>
                  <a:lumOff val="35000"/>
                </a:schemeClr>
              </a:solidFill>
              <a:uFillTx/>
            </a:endParaRPr>
          </a:p>
        </p:txBody>
      </p:sp>
    </p:spTree>
    <p:custDataLst>
      <p:tags r:id="rId4"/>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2200</Words>
  <Application>WPS 演示</Application>
  <PresentationFormat>宽屏</PresentationFormat>
  <Paragraphs>72</Paragraphs>
  <Slides>10</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宋体</vt:lpstr>
      <vt:lpstr>Wingdings</vt:lpstr>
      <vt:lpstr>Wingdings</vt:lpstr>
      <vt:lpstr>微软雅黑</vt:lpstr>
      <vt:lpstr>Arial Unicode MS</vt:lpstr>
      <vt:lpstr>Calibri</vt:lpstr>
      <vt:lpstr>WPS</vt:lpstr>
      <vt:lpstr>MoR</vt:lpstr>
      <vt:lpstr>背景</vt:lpstr>
      <vt:lpstr>原理</vt:lpstr>
      <vt:lpstr>架构</vt:lpstr>
      <vt:lpstr>轻量级路由机制</vt:lpstr>
      <vt:lpstr>轻量级路由机制</vt:lpstr>
      <vt:lpstr>路由选择策略</vt:lpstr>
      <vt:lpstr>KV cache策略</vt:lpstr>
      <vt:lpstr>KV cache策略</vt:lpstr>
      <vt:lpstr>KV cache选择策略</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给我EDC一个面子</cp:lastModifiedBy>
  <cp:revision>160</cp:revision>
  <dcterms:created xsi:type="dcterms:W3CDTF">2019-06-19T02:08:00Z</dcterms:created>
  <dcterms:modified xsi:type="dcterms:W3CDTF">2025-09-10T03:14:24Z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91AFF9A8464A45E0B7CAD4363524D479_11</vt:lpwstr>
  </property>
</Properties>
</file>