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application/xml" Extension="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  <p:sldMasterId id="2147483660" r:id="rId8"/>
    <p:sldMasterId id="2147483661" r:id="rId9"/>
  </p:sldMasterIdLst>
  <p:notesMasterIdLst>
    <p:notesMasterId r:id="rId6"/>
  </p:notes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</p:sldIdLst>
  <p:sldSz cx="12192000" cy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arget="theme/theme1.xml" Type="http://schemas.openxmlformats.org/officeDocument/2006/relationships/theme"/><Relationship Id="rId10" Target="slides/slide1.xml" Type="http://schemas.openxmlformats.org/officeDocument/2006/relationships/slide"/><Relationship Id="rId11" Target="slides/slide2.xml" Type="http://schemas.openxmlformats.org/officeDocument/2006/relationships/slide"/><Relationship Id="rId12" Target="slides/slide3.xml" Type="http://schemas.openxmlformats.org/officeDocument/2006/relationships/slide"/><Relationship Id="rId13" Target="slides/slide4.xml" Type="http://schemas.openxmlformats.org/officeDocument/2006/relationships/slide"/><Relationship Id="rId14" Target="slides/slide5.xml" Type="http://schemas.openxmlformats.org/officeDocument/2006/relationships/slide"/><Relationship Id="rId15" Target="slides/slide6.xml" Type="http://schemas.openxmlformats.org/officeDocument/2006/relationships/slide"/><Relationship Id="rId16" Target="slides/slide7.xml" Type="http://schemas.openxmlformats.org/officeDocument/2006/relationships/slide"/><Relationship Id="rId17" Target="slides/slide8.xml" Type="http://schemas.openxmlformats.org/officeDocument/2006/relationships/slide"/><Relationship Id="rId18" Target="slides/slide9.xml" Type="http://schemas.openxmlformats.org/officeDocument/2006/relationships/slide"/><Relationship Id="rId19" Target="slides/slide10.xml" Type="http://schemas.openxmlformats.org/officeDocument/2006/relationships/slide"/><Relationship Id="rId2" Target="viewProps.xml" Type="http://schemas.openxmlformats.org/officeDocument/2006/relationships/viewProps"/><Relationship Id="rId20" Target="slides/slide11.xml" Type="http://schemas.openxmlformats.org/officeDocument/2006/relationships/slide"/><Relationship Id="rId21" Target="slides/slide12.xml" Type="http://schemas.openxmlformats.org/officeDocument/2006/relationships/slide"/><Relationship Id="rId22" Target="slides/slide13.xml" Type="http://schemas.openxmlformats.org/officeDocument/2006/relationships/slide"/><Relationship Id="rId23" Target="slides/slide14.xml" Type="http://schemas.openxmlformats.org/officeDocument/2006/relationships/slide"/><Relationship Id="rId24" Target="notesSlides/notesSlide1.xml" Type="http://schemas.openxmlformats.org/officeDocument/2006/relationships/notesSlide"/><Relationship Id="rId25" Target="notesSlides/notesSlide2.xml" Type="http://schemas.openxmlformats.org/officeDocument/2006/relationships/notesSlide"/><Relationship Id="rId26" Target="notesSlides/notesSlide3.xml" Type="http://schemas.openxmlformats.org/officeDocument/2006/relationships/notesSlide"/><Relationship Id="rId27" Target="notesSlides/notesSlide4.xml" Type="http://schemas.openxmlformats.org/officeDocument/2006/relationships/notesSlide"/><Relationship Id="rId28" Target="notesSlides/notesSlide5.xml" Type="http://schemas.openxmlformats.org/officeDocument/2006/relationships/notesSlide"/><Relationship Id="rId29" Target="notesSlides/notesSlide6.xml" Type="http://schemas.openxmlformats.org/officeDocument/2006/relationships/notesSlide"/><Relationship Id="rId3" Target="presProps.xml" Type="http://schemas.openxmlformats.org/officeDocument/2006/relationships/presProps"/><Relationship Id="rId30" Target="notesSlides/notesSlide7.xml" Type="http://schemas.openxmlformats.org/officeDocument/2006/relationships/notesSlide"/><Relationship Id="rId31" Target="notesSlides/notesSlide8.xml" Type="http://schemas.openxmlformats.org/officeDocument/2006/relationships/notesSlide"/><Relationship Id="rId32" Target="notesSlides/notesSlide9.xml" Type="http://schemas.openxmlformats.org/officeDocument/2006/relationships/notesSlide"/><Relationship Id="rId33" Target="notesSlides/notesSlide10.xml" Type="http://schemas.openxmlformats.org/officeDocument/2006/relationships/notesSlide"/><Relationship Id="rId34" Target="notesSlides/notesSlide11.xml" Type="http://schemas.openxmlformats.org/officeDocument/2006/relationships/notesSlide"/><Relationship Id="rId35" Target="notesSlides/notesSlide12.xml" Type="http://schemas.openxmlformats.org/officeDocument/2006/relationships/notesSlide"/><Relationship Id="rId36" Target="notesSlides/notesSlide13.xml" Type="http://schemas.openxmlformats.org/officeDocument/2006/relationships/notesSlide"/><Relationship Id="rId37" Target="notesSlides/notesSlide14.xml" Type="http://schemas.openxmlformats.org/officeDocument/2006/relationships/notesSlide"/><Relationship Id="rId4" Target="slideMasters/slideMaster1.xml" Type="http://schemas.openxmlformats.org/officeDocument/2006/relationships/slideMaster"/><Relationship Id="rId6" Target="notesMasters/notesMaster1.xml" Type="http://schemas.openxmlformats.org/officeDocument/2006/relationships/notesMaster"/><Relationship Id="rId7" Target="theme/theme2.xml" Type="http://schemas.openxmlformats.org/officeDocument/2006/relationships/theme"/><Relationship Id="rId8" Target="slideMasters/slideMaster2.xml" Type="http://schemas.openxmlformats.org/officeDocument/2006/relationships/slideMaster"/><Relationship Id="rId9" Target="slideMasters/slideMaster3.xml" Type="http://schemas.openxmlformats.org/officeDocument/2006/relationships/slideMaster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1.7.2013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10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0.xml" Type="http://schemas.openxmlformats.org/officeDocument/2006/relationships/slide"/></Relationships>
</file>

<file path=ppt/notesSlides/_rels/notesSlide1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1.xml" Type="http://schemas.openxmlformats.org/officeDocument/2006/relationships/slide"/></Relationships>
</file>

<file path=ppt/notesSlides/_rels/notesSlide1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2.xml" Type="http://schemas.openxmlformats.org/officeDocument/2006/relationships/slide"/></Relationships>
</file>

<file path=ppt/notesSlides/_rels/notesSlide1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3.xml" Type="http://schemas.openxmlformats.org/officeDocument/2006/relationships/slide"/></Relationships>
</file>

<file path=ppt/notesSlides/_rels/notesSlide1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4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5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6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7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_rels/notesSlide8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_rels/notesSlide9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9.xml" Type="http://schemas.openxmlformats.org/officeDocument/2006/relationships/slide"/></Relationships>
</file>

<file path=ppt/notesSlides/notesSlide1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 wrap="square">
            <a:noAutofit/>
          </a:bodyPr>
          <a:lstStyle>
            <a:lvl1pPr algn="l">
              <a:lnSpc>
                <a:spcPct val="100000"/>
              </a:lnSpc>
              <a:defRPr sz="1400" b="false" i="false" u="none" strike="noStrike">
                <a:solidFill>
                  <a:srgbClr val="000000">
                    <a:alpha val="100000"/>
                  </a:srgbClr>
                </a:solidFill>
              </a:defRPr>
            </a:lvl1pPr>
          </a:lstStyle>
          <a:p>
            <a:br>
              <a:rPr/>
            </a:br>
            <a:r>
              <a:rPr lang="en-US" b="false" i="false" strike="noStrike" u="none" sz="1400">
                <a:solidFill>
                  <a:srgbClr val="000000"/>
                </a:solidFill>
              </a:rPr>
              <a:t>在当今的人工智能世界中，主流的机器学习模型大多依赖于海量的数据来进行训练。这些 “数据驱动” 的模型，如深度神经网络，虽然在图像识别、自然语言处理等任务中表现出色，但它们往往难以处理需要逻辑推理、结构化规则、变量泛化等“类人认知”能力的任务。
我们先来想想身边的例子：当你学会了 “10 以内数字排序”，很容易就能举一反三到 “100 以内数字排序”，因为你掌握了 “比较大小、交换位置” 的逻辑规则；但如果让传统的神经网络来做这件事，它可能在训练时把 “[3,1,2] 排序成 [1,2,3]” 学得分毫不差，却在遇到稍长的数组 [5,3,4,1,2] 时彻底 “懵圈”。
这就是数据驱动的机器学习模型的典型问题：它们擅长从海量数据中找规律，却很难抽象出通用逻辑规则，更难把这些规则迁移到新场景中。再比如在家族关系推理中，传统模型可能记住了 “张三是李四的爸爸”“李四是王五的爸爸”，却推不出 “张三是王五的爷爷”—— 因为它没学会 “父子关系的传递性” 这条逻辑。
这些任务的核心痛点，在于它们需要符号逻辑推理：用明确的规则（比如 “若 A 是 B 的父亲，B 是 C 的父亲，则 A 是 C 的祖父”）处理对象之间的关系，而不是单纯依赖数据中的统计规律。</a:t>
            </a:r>
          </a:p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</a:rPr>
              <a:t/>
            </a:r>
          </a:p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</a:rPr>
              <a:t>所以有一个真正的问题就是：真的能让机器学会推理么？</a:t>
            </a:r>
            <a:br>
              <a:rPr lang="en-US" b="false" i="false" strike="noStrike" u="none" sz="1400">
                <a:solidFill>
                  <a:srgbClr val="000000"/>
                </a:solidFill>
              </a:rPr>
            </a:br>
            <a:r>
              <a:rPr lang="en-US" b="false" i="false" strike="noStrike" u="none" sz="1400">
                <a:solidFill>
                  <a:srgbClr val="000000"/>
                </a:solidFill>
              </a:rPr>
              <a:t/>
            </a:r>
            <a:br>
              <a:rPr lang="en-US" b="false" i="false" strike="noStrike" u="none" sz="1400">
                <a:solidFill>
                  <a:srgbClr val="000000"/>
                </a:solidFill>
              </a:rPr>
            </a:br>
            <a:r>
              <a:rPr lang="en-US" b="false" i="false" strike="noStrike" u="none" sz="1400">
                <a:solidFill>
                  <a:srgbClr val="000000"/>
                </a:solidFill>
              </a:rPr>
              <a:t/>
            </a:r>
            <a:br>
              <a:rPr lang="en-US" b="false" i="false" strike="noStrike" u="none" sz="1400">
                <a:solidFill>
                  <a:srgbClr val="000000"/>
                </a:solidFill>
              </a:rPr>
            </a:br>
            <a:r>
              <a:rPr lang="en-US" b="false" i="false" strike="noStrike" u="none" sz="1400">
                <a:solidFill>
                  <a:srgbClr val="000000"/>
                </a:solidFill>
              </a:rPr>
              <a:t/>
            </a:r>
            <a:br>
              <a:rPr lang="en-US" b="false" i="false" strike="noStrike" u="none" sz="1400">
                <a:solidFill>
                  <a:srgbClr val="000000"/>
                </a:solidFill>
              </a:rPr>
            </a:b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 wrap="square">
            <a:noAutofit/>
          </a:bodyPr>
          <a:lstStyle>
            <a:lvl1pPr algn="l">
              <a:lnSpc>
                <a:spcPct val="100000"/>
              </a:lnSpc>
              <a:defRPr sz="1400" b="false" i="false" u="none" strike="noStrike">
                <a:solidFill>
                  <a:srgbClr val="000000">
                    <a:alpha val="100000"/>
                  </a:srgbClr>
                </a:solidFill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  <a:latin typeface="Songti SC"/>
                <a:ea typeface="Songti SC"/>
                <a:cs typeface="Songti SC"/>
                <a:sym typeface="Songti SC"/>
              </a:rPr>
              <a:t>为了让大家更直观地理解，我们以最常见的二元组（处理两个对象关系的计算组）为例，完整走一遍流程。假设上一层的1元、2元、3元张量分别有C1、C2、C3个谓词。</a:t>
            </a:r>
          </a:p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  <a:latin typeface="Songti SC"/>
                <a:ea typeface="Songti SC"/>
                <a:cs typeface="Songti SC"/>
                <a:sym typeface="Songti SC"/>
              </a:rPr>
              <a:t>首先进行组间计算：1元张量通过Expand变成2元，3元张量通过Reduce变成2元，然后和原始的2元张量拼接在一起，形成一个包含了所有相关信息的中间张量I。</a:t>
            </a:r>
          </a:p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  <a:latin typeface="Songti SC"/>
                <a:ea typeface="Songti SC"/>
                <a:cs typeface="Songti SC"/>
                <a:sym typeface="Songti SC"/>
              </a:rPr>
              <a:t>接着进行组内计算：对I的两个参数维度进行排列（比如交换x和y的位置），然后输入到共享MLP中，最终输出一个新的、包含C_new个谓词的2元张量。这个新的张量就代表了模型在这一层学习到的、更抽象的二元关系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 wrap="square">
            <a:noAutofit/>
          </a:bodyPr>
          <a:lstStyle>
            <a:lvl1pPr algn="l">
              <a:lnSpc>
                <a:spcPct val="100000"/>
              </a:lnSpc>
              <a:defRPr sz="1400" b="false" i="false" u="none" strike="noStrike">
                <a:solidFill>
                  <a:srgbClr val="000000">
                    <a:alpha val="100000"/>
                  </a:srgbClr>
                </a:solidFill>
                <a:latin typeface="Arial"/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NLM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的表达能力由四个关键的超参数决定：深度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、广度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、每层谓词数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和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MLP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的容量。这些都是我们可以根据任务需求调整的。更重要的是它的计算复杂度。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NLM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的复杂度主要取决于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的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次方，其中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是谓词的最大元数，通常是一个很小的常数。模型的参数数量则与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和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的平方成正比。这与传统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ILP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方法的指数级复杂度形成了鲜明对比。这意味着，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NLM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在保持强大表达能力的同时，计算效率极高，能够处理更复杂的问题。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 wrap="square">
            <a:noAutofit/>
          </a:bodyPr>
          <a:lstStyle>
            <a:lvl1pPr algn="l">
              <a:lnSpc>
                <a:spcPct val="100000"/>
              </a:lnSpc>
              <a:defRPr sz="1400" b="false" i="false" u="none" strike="noStrike">
                <a:solidFill>
                  <a:srgbClr val="000000">
                    <a:alpha val="100000"/>
                  </a:srgbClr>
                </a:solidFill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  <a:latin typeface="Songti SC"/>
                <a:ea typeface="Songti SC"/>
                <a:cs typeface="Songti SC"/>
                <a:sym typeface="Songti SC"/>
              </a:rPr>
              <a:t>论文通过大量实验验证了NLM的泛化能力。实验的核心设定是：在小规模问题上训练模型，然后在大得多的规模上测试。结果非常惊人，如这张表格所示，无论是亲属关系推理、通用图推理，还是更复杂的积木世界规划、最短路径寻找等强化学习任务，NLM都实现了100%的完美泛化。相比之下，纯神经网络模型MemNN在测试时准确率急剧下降，而传统的可微ILP方法虽然在推理任务上表现不错，但在需要复杂决策的任务上则完全无法扩展。这充分证明了NLM架构的优越性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 wrap="square">
            <a:noAutofit/>
          </a:bodyPr>
          <a:lstStyle>
            <a:lvl1pPr algn="l">
              <a:lnSpc>
                <a:spcPct val="100000"/>
              </a:lnSpc>
              <a:defRPr sz="1400" b="false" i="false" u="none" strike="noStrike">
                <a:solidFill>
                  <a:srgbClr val="000000">
                    <a:alpha val="100000"/>
                  </a:srgbClr>
                </a:solidFill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  <a:latin typeface="Songti SC"/>
                <a:ea typeface="Songti SC"/>
                <a:cs typeface="Songti SC"/>
                <a:sym typeface="Songti SC"/>
              </a:rPr>
              <a:t>最后，我们总结一下NLM的核心贡献和未来的研究方向。它的贡献主要有四点：首先，它首次提出了一个能统一归纳学习和逻辑推理的神经符号架构；其次，通过概率张量和权重共享，它巧妙地解决了神经网络的泛化问题；第三，其核心算子的设计保证了高效的计算复杂度，解决了传统ILP的扩展难题；最后，它在多种类型的任务上都展现出了卓越的性能。至于未来方向，研究者们可以探索让模型自适应调整结构、处理实值输入、简化训练过程，以及最重要的——如何从训练好的模型中提取出人类可理解的逻辑规则，进一步提升模型的可解释性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 wrap="square">
            <a:noAutofit/>
          </a:bodyPr>
          <a:lstStyle>
            <a:lvl1pPr algn="l">
              <a:lnSpc>
                <a:spcPct val="100000"/>
              </a:lnSpc>
              <a:defRPr sz="1400" b="false" i="false" u="none" strike="noStrike">
                <a:solidFill>
                  <a:srgbClr val="000000">
                    <a:alpha val="100000"/>
                  </a:srgbClr>
                </a:solidFill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  <a:latin typeface="Songti SC"/>
                <a:ea typeface="Songti SC"/>
                <a:cs typeface="Songti SC"/>
                <a:sym typeface="Songti SC"/>
              </a:rPr>
              <a:t>本次的讲解就到这里。我们从NLM的核心定位出发，依次介绍了它的谓词表示方法、核心算子、单层计算细节、整体架构，最后通过实验结果验证了其有效性，并总结了其贡献与未来方向。贯穿始终的核心逻辑是：NLM将看似复杂的符号逻辑推理，彻底转化为了一系列清晰、可计算的张量变换。这使得它能够无缝融合神经网络和符号逻辑的优势，成为神经符号推理领域一篇非常经典且具有启发性的工作。希望这次分享能帮助大家更好地理解这篇论文。谢谢大家！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 wrap="square">
            <a:noAutofit/>
          </a:bodyPr>
          <a:lstStyle>
            <a:lvl1pPr algn="l">
              <a:lnSpc>
                <a:spcPct val="100000"/>
              </a:lnSpc>
              <a:defRPr sz="1400" b="false" i="false" u="none" strike="noStrike">
                <a:solidFill>
                  <a:srgbClr val="000000">
                    <a:alpha val="100000"/>
                  </a:srgbClr>
                </a:solidFill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  <a:latin typeface="Songti SC"/>
                <a:ea typeface="Songti SC"/>
                <a:cs typeface="Songti SC"/>
                <a:sym typeface="Songti SC"/>
              </a:rPr>
              <a:t>它试图解决两个长期存在的问题，一是纯神经网络模型在关系推理任务上泛化能力差，二是传统的归纳逻辑编程方法难以扩展到复杂问题。</a:t>
            </a:r>
            <a:r>
              <a:rPr lang="en-US" b="false" i="false" strike="noStrike" u="none" sz="1400">
                <a:solidFill>
                  <a:srgbClr val="000000"/>
                </a:solidFill>
              </a:rPr>
              <a:t/>
            </a:r>
          </a:p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</a:rPr>
              <a:t/>
            </a:r>
          </a:p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  <a:latin typeface="Songti SC"/>
                <a:ea typeface="Songti SC"/>
                <a:cs typeface="Songti SC"/>
                <a:sym typeface="Songti SC"/>
              </a:rPr>
              <a:t>NLM通过一种巧妙的架构设计，将符号逻辑的严谨性与神经网络的学习能力结合起来，实现了从小规模训练数据到大范围问题的完美泛化。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 wrap="square">
            <a:noAutofit/>
          </a:bodyPr>
          <a:lstStyle>
            <a:lvl1pPr algn="l">
              <a:lnSpc>
                <a:spcPct val="100000"/>
              </a:lnSpc>
              <a:defRPr sz="1400" b="false" i="false" u="none" strike="noStrike">
                <a:solidFill>
                  <a:srgbClr val="000000">
                    <a:alpha val="100000"/>
                  </a:srgbClr>
                </a:solidFill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  <a:latin typeface="Songti SC"/>
                <a:ea typeface="Songti SC"/>
                <a:cs typeface="Songti SC"/>
                <a:sym typeface="Songti SC"/>
              </a:rPr>
              <a:t>首先，我们明确NLM的核心目标：它旨在用神经网络来实现一阶逻辑中的Horn子句推理。这意味着模型需要同时拥有神经网络强大的函数拟合能力，以及逻辑编程处理复杂关系、逻辑运算和量词的符号推理能力。</a:t>
            </a:r>
          </a:p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  <a:latin typeface="Songti SC"/>
                <a:ea typeface="Songti SC"/>
                <a:cs typeface="Songti SC"/>
                <a:sym typeface="Songti SC"/>
              </a:rPr>
              <a:t>其整体流程非常清晰，如论文图2所示，NLM是一个多层多组的张量计算架构。整个推理过程被转化为一系列张量变换：从代表前提的输入谓词张量开始，每一层的计算组都会并行执行两种操作——用于处理量词的组间计算，和用于处理布尔逻辑的组内计算。通过这样的逐层变换，模型不断抽象出更高阶的逻辑特征，最终输出代表结论的谓词张量，比如判断某个积木是否可移动，或者规划出一条最短路径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 wrap="square">
            <a:noAutofit/>
          </a:bodyPr>
          <a:lstStyle>
            <a:lvl1pPr algn="l">
              <a:lnSpc>
                <a:spcPct val="100000"/>
              </a:lnSpc>
              <a:defRPr sz="1400" b="false" i="false" u="none" strike="noStrike">
                <a:solidFill>
                  <a:srgbClr val="000000">
                    <a:alpha val="100000"/>
                  </a:srgbClr>
                </a:solidFill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  <a:latin typeface="Songti SC"/>
                <a:ea typeface="Songti SC"/>
                <a:cs typeface="Songti SC"/>
                <a:sym typeface="Songti SC"/>
              </a:rPr>
              <a:t>理解NLM架构，关键在于把握它的两个核心维度：深度（Depth）和广度（Breadth）。</a:t>
            </a:r>
          </a:p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  <a:latin typeface="Songti SC"/>
                <a:ea typeface="Songti SC"/>
                <a:cs typeface="Songti SC"/>
                <a:sym typeface="Songti SC"/>
              </a:rPr>
              <a:t>深度D指的是水平方向的网络层数，它直接对应逻辑推理的步数。层数越多，模型能进行的推理步骤就越多，可以处理更长、更抽象的逻辑链条。</a:t>
            </a:r>
          </a:p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  <a:latin typeface="Songti SC"/>
                <a:ea typeface="Songti SC"/>
                <a:cs typeface="Songti SC"/>
                <a:sym typeface="Songti SC"/>
              </a:rPr>
              <a:t>广度B则指的是垂直方向的计算组数量，每个计算组负责处理特定元数的谓词。比如，0元组处理全局属性，1元组处理单个对象的属性，2元组处理两个对象之间的关系。通过这种方式，模型可以并行处理不同复杂度的逻辑关系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 wrap="square">
            <a:noAutofit/>
          </a:bodyPr>
          <a:lstStyle>
            <a:lvl1pPr algn="l">
              <a:lnSpc>
                <a:spcPct val="100000"/>
              </a:lnSpc>
              <a:defRPr sz="1400" b="false" i="false" u="none" strike="noStrike">
                <a:solidFill>
                  <a:srgbClr val="000000">
                    <a:alpha val="100000"/>
                  </a:srgbClr>
                </a:solidFill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  <a:latin typeface="Songti SC"/>
                <a:ea typeface="Songti SC"/>
                <a:cs typeface="Songti SC"/>
                <a:sym typeface="Songti SC"/>
              </a:rPr>
              <a:t>在理解了架构的两个核心维度后，我们来看论文中的图2，这张图非常清晰地展示了NLM的整体架构。大家可以看到，整个网络是一个多层多组的结构。垂直方向代表广度，对应处理不同元数谓词的计算组；水平方向代表深度，对应推理的步数。层与层之间的信息流动通过我们之前提到的Expand和Reduce算子完成，而每层内部则通过MLP来处理布尔逻辑。这张图将我们前面讲的所有概念都整合在了一起，形成了一个完整的推理系统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 wrap="square">
            <a:noAutofit/>
          </a:bodyPr>
          <a:lstStyle>
            <a:lvl1pPr algn="l">
              <a:lnSpc>
                <a:spcPct val="100000"/>
              </a:lnSpc>
              <a:defRPr sz="1400" b="false" i="false" u="none" strike="noStrike">
                <a:solidFill>
                  <a:srgbClr val="000000">
                    <a:alpha val="100000"/>
                  </a:srgbClr>
                </a:solidFill>
                <a:latin typeface="Arial"/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NLM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的一切都建立在一个基础之上：如何将符号逻辑谓词表示为神经网络能理解的张量。其核心思想是将每个谓词转化为一个概率张量。假设我们有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个对象，那么一个描述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个对象关系的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元谓词，就会被表示成一个特定形状的张量。张量中的每个元素值都在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到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之间，代表在该对象组合下，谓词成立的概率。举个例子，一个描述全局状态的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元谓词是一个标量；一个描述单个对象属性的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元谓词是一个长度为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的向量；而一个描述两个对象关系的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元谓词则是一个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行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m-1</a:t>
            </a: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列的矩阵。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 wrap="square">
            <a:noAutofit/>
          </a:bodyPr>
          <a:lstStyle>
            <a:lvl1pPr algn="l">
              <a:lnSpc>
                <a:spcPct val="100000"/>
              </a:lnSpc>
              <a:defRPr sz="1400" b="false" i="false" u="none" strike="noStrike">
                <a:solidFill>
                  <a:srgbClr val="000000">
                    <a:alpha val="100000"/>
                  </a:srgbClr>
                </a:solidFill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  <a:latin typeface="Songti SC"/>
                <a:ea typeface="Songti SC"/>
                <a:cs typeface="Songti SC"/>
                <a:sym typeface="Songti SC"/>
              </a:rPr>
              <a:t>接下来我们看NLM实现逻辑推理的两个核心算子。首先是处理量词的算子，它们负责在不同元数的谓词之间架起桥梁。第一个算子是Expand（扩展），它将一个r元谓词扩展为r+1元，实现了全称量词∀的逻辑。比如，我们可以将“积木x可移动”这个1元谓词，扩展为“对于所有积木z，积木x相对于z是可移动的”这个2元谓词。第二个算子是Reduce（收缩），它将一个r+1元谓词收缩为r元，实现了存在量词∃或全称量词∀。例如，我们可以通过检查是否存在任何积木y在积木x上，来判断积木x的顶部是否为空（Clear(x)），这正是通过对On(y,x)这个2元谓词进行Reduce操作实现的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 wrap="square">
            <a:noAutofit/>
          </a:bodyPr>
          <a:lstStyle>
            <a:lvl1pPr algn="l">
              <a:lnSpc>
                <a:spcPct val="100000"/>
              </a:lnSpc>
              <a:defRPr sz="1400" b="false" i="false" u="none" strike="noStrike">
                <a:solidFill>
                  <a:srgbClr val="000000">
                    <a:alpha val="100000"/>
                  </a:srgbClr>
                </a:solidFill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  <a:latin typeface="Songti SC"/>
                <a:ea typeface="Songti SC"/>
                <a:cs typeface="Songti SC"/>
                <a:sym typeface="Songti SC"/>
              </a:rPr>
              <a:t>第二个核心算子用于处理同元数谓词之间的布尔逻辑运算，比如与、或、非。它的实现分为三步：首先，对谓词的参数进行所有可能的排列组合，这是为了保证我们学习到的逻辑规则对所有对象都是公平、一致的。然后，将排列后的张量输入到一个权重共享的MLP中，让网络自动学习复杂的布尔函数。最后，通过Sigmoid激活函数确保输出是一个概率值。这里最关键的一点是，MLP的权重是共享的，并且与对象的具体数量m无关。这正是NLM能够学习到“提升规则”，并在不同规模问题间泛化的根本原因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 wrap="square">
            <a:noAutofit/>
          </a:bodyPr>
          <a:lstStyle>
            <a:lvl1pPr algn="l">
              <a:lnSpc>
                <a:spcPct val="100000"/>
              </a:lnSpc>
              <a:defRPr sz="1400" b="false" i="false" u="none" strike="noStrike">
                <a:solidFill>
                  <a:srgbClr val="000000">
                    <a:alpha val="100000"/>
                  </a:srgbClr>
                </a:solidFill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1400">
                <a:solidFill>
                  <a:srgbClr val="000000"/>
                </a:solidFill>
                <a:latin typeface="Songti SC"/>
                <a:ea typeface="Songti SC"/>
                <a:cs typeface="Songti SC"/>
                <a:sym typeface="Songti SC"/>
              </a:rPr>
              <a:t>在了解了整体架构后，我们深入到每一层的计算细节。这张图（论文图3）非常清晰地展示了单层中一个计算组的完整工作流程。以中间的二元组（Binary Predicates）为例，它首先会通过Expand操作接收来自一元组的信息，通过Reduce操作接收来自三元组的信息，然后将这些信息与自身的输入进行拼接（Concat）。接着，对拼接后的张量进行排列（Permutation），输入到共享MLP中进行布尔逻辑变换。最后，输出的结果又可以通过Expand或Reduce操作传递给其他层的计算组。这张图完美地诠释了我们之前讲解的组间计算和组内计算的全过程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30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Shape 31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" name="Shape 3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" name="Shape 3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" name="Shape 3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49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Shape 50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1" name="Shape 5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Shape 5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Shape 5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竖排标题与文本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15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Shape 16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7" name="Shape 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8" name="Shape 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Shape 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>
            <p:ph idx="6" type="body" sz="quarter" hasCustomPrompt="true"/>
          </p:nvPr>
        </p:nvSpPr>
        <p:spPr>
          <a:xfrm rot="0" flipH="false" flipV="false">
            <a:off x="1143000" y="841772"/>
            <a:ext cx="6858000" cy="1790700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b" wrap="square" lIns="68575" rIns="68575" tIns="34275" bIns="34275">
            <a:normAutofit lnSpcReduction="0"/>
          </a:bodyPr>
          <a:lstStyle>
            <a:lvl1pPr algn="ctr">
              <a:lnSpc>
                <a:spcPct val="91666"/>
              </a:lnSpc>
              <a:defRPr sz="4500" b="tru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ctr" indent="0">
              <a:lnSpc>
                <a:spcPct val="91666"/>
              </a:lnSpc>
            </a:pPr>
            <a:r>
              <a:rPr lang="en-US" b="false" i="false" strike="noStrike" u="none" sz="4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单击此处添加标题</a:t>
            </a:r>
          </a:p>
        </p:txBody>
      </p:sp>
      <p:sp>
        <p:nvSpPr>
          <p:cNvPr name="AutoShape 3" id="3"/>
          <p:cNvSpPr/>
          <p:nvPr>
            <p:ph idx="7" type="body" sz="quarter" hasCustomPrompt="true"/>
          </p:nvPr>
        </p:nvSpPr>
        <p:spPr>
          <a:xfrm rot="0" flipH="false" flipV="false">
            <a:off x="1143000" y="2701528"/>
            <a:ext cx="6858000" cy="1241821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t" wrap="square" lIns="68575" rIns="68575" tIns="34275" bIns="34275">
            <a:normAutofit lnSpcReduction="0"/>
          </a:bodyPr>
          <a:lstStyle>
            <a:lvl1pPr algn="ctr">
              <a:lnSpc>
                <a:spcPct val="91666"/>
              </a:lnSpc>
              <a:defRPr sz="1800" b="tru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ctr" indent="0" marL="95250">
              <a:lnSpc>
                <a:spcPct val="91666"/>
              </a:lnSpc>
              <a:spcBef>
                <a:spcPts val="800"/>
              </a:spcBef>
            </a:pPr>
            <a:r>
              <a:rPr lang="en-US" b="false" i="false" strike="noStrike" u="none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单击此处添加副标题</a:t>
            </a:r>
          </a:p>
        </p:txBody>
      </p:sp>
      <p:sp>
        <p:nvSpPr>
          <p:cNvPr name="AutoShape 4" id="4"/>
          <p:cNvSpPr/>
          <p:nvPr>
            <p:ph idx="8" type="body" sz="quarter" hasCustomPrompt="true"/>
          </p:nvPr>
        </p:nvSpPr>
        <p:spPr>
          <a:xfrm rot="0" flipH="false" flipV="false">
            <a:off x="628650" y="4767263"/>
            <a:ext cx="20574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l">
              <a:lnSpc>
                <a:spcPct val="100000"/>
              </a:lnSpc>
              <a:defRPr sz="9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9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日期</a:t>
            </a:r>
          </a:p>
        </p:txBody>
      </p:sp>
      <p:sp>
        <p:nvSpPr>
          <p:cNvPr name="AutoShape 5" id="5"/>
          <p:cNvSpPr/>
          <p:nvPr>
            <p:ph idx="9" type="body" sz="quarter" hasCustomPrompt="true"/>
          </p:nvPr>
        </p:nvSpPr>
        <p:spPr>
          <a:xfrm rot="0" flipH="false" flipV="false">
            <a:off x="3028950" y="4767263"/>
            <a:ext cx="30861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ctr">
              <a:lnSpc>
                <a:spcPct val="100000"/>
              </a:lnSpc>
              <a:defRPr sz="9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ctr" indent="0">
              <a:lnSpc>
                <a:spcPct val="100000"/>
              </a:lnSpc>
            </a:pPr>
            <a:r>
              <a:rPr lang="en-US" b="false" i="false" strike="noStrike" u="none" sz="9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页脚</a:t>
            </a:r>
          </a:p>
        </p:txBody>
      </p:sp>
      <p:sp>
        <p:nvSpPr>
          <p:cNvPr name="AutoShape 6" id="6"/>
          <p:cNvSpPr/>
          <p:nvPr>
            <p:ph idx="10" type="body" sz="quarter"/>
          </p:nvPr>
        </p:nvSpPr>
        <p:spPr>
          <a:xfrm rot="0" flipH="false" flipV="false">
            <a:off x="6457950" y="4767263"/>
            <a:ext cx="20574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r">
              <a:lnSpc>
                <a:spcPct val="100000"/>
              </a:lnSpc>
              <a:defRPr sz="900" b="false" i="false" u="none" strike="noStrike" spc="0">
                <a:solidFill>
                  <a:srgbClr val="888888">
                    <a:alpha val="100000"/>
                  </a:srgbClr>
                </a:solidFill>
                <a:latin typeface="Arial"/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>
            <p:ph idx="11" type="body" sz="quarter" hasCustomPrompt="true"/>
          </p:nvPr>
        </p:nvSpPr>
        <p:spPr>
          <a:xfrm rot="0" flipH="false" flipV="false">
            <a:off x="628650" y="273844"/>
            <a:ext cx="7886700" cy="994172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rmAutofit lnSpcReduction="0"/>
          </a:bodyPr>
          <a:lstStyle>
            <a:lvl1pPr algn="l">
              <a:lnSpc>
                <a:spcPct val="91666"/>
              </a:lnSpc>
              <a:defRPr sz="3300" b="tru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>
              <a:lnSpc>
                <a:spcPct val="91666"/>
              </a:lnSpc>
            </a:pPr>
            <a:r>
              <a:rPr lang="en-US" b="false" i="false" strike="noStrike" u="none" sz="3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单击此处添加标题</a:t>
            </a:r>
          </a:p>
        </p:txBody>
      </p:sp>
      <p:sp>
        <p:nvSpPr>
          <p:cNvPr name="AutoShape 3" id="3"/>
          <p:cNvSpPr/>
          <p:nvPr>
            <p:ph idx="12" type="body" sz="quarter" hasCustomPrompt="true"/>
          </p:nvPr>
        </p:nvSpPr>
        <p:spPr>
          <a:xfrm rot="0" flipH="false" flipV="false">
            <a:off x="628650" y="1369219"/>
            <a:ext cx="7886700" cy="326350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t" wrap="square" lIns="68575" rIns="68575" tIns="34275" bIns="34275">
            <a:normAutofit lnSpcReduction="0"/>
          </a:bodyPr>
          <a:lstStyle>
            <a:lvl1pPr algn="l">
              <a:lnSpc>
                <a:spcPct val="91666"/>
              </a:lnSpc>
              <a:defRPr sz="21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 marL="139700">
              <a:lnSpc>
                <a:spcPct val="91666"/>
              </a:lnSpc>
              <a:spcBef>
                <a:spcPts val="800"/>
              </a:spcBef>
            </a:pPr>
            <a:r>
              <a:rPr lang="en-US" b="false" i="false" strike="noStrike" u="none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单击此处添加文本</a:t>
            </a:r>
          </a:p>
        </p:txBody>
      </p:sp>
      <p:sp>
        <p:nvSpPr>
          <p:cNvPr name="AutoShape 4" id="4"/>
          <p:cNvSpPr/>
          <p:nvPr>
            <p:ph idx="13" type="body" sz="quarter" hasCustomPrompt="true"/>
          </p:nvPr>
        </p:nvSpPr>
        <p:spPr>
          <a:xfrm rot="0" flipH="false" flipV="false">
            <a:off x="628650" y="4767263"/>
            <a:ext cx="20574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l">
              <a:lnSpc>
                <a:spcPct val="100000"/>
              </a:lnSpc>
              <a:defRPr sz="9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9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日期</a:t>
            </a:r>
          </a:p>
        </p:txBody>
      </p:sp>
      <p:sp>
        <p:nvSpPr>
          <p:cNvPr name="AutoShape 5" id="5"/>
          <p:cNvSpPr/>
          <p:nvPr>
            <p:ph idx="14" type="body" sz="quarter" hasCustomPrompt="true"/>
          </p:nvPr>
        </p:nvSpPr>
        <p:spPr>
          <a:xfrm rot="0" flipH="false" flipV="false">
            <a:off x="3028950" y="4767263"/>
            <a:ext cx="30861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ctr">
              <a:lnSpc>
                <a:spcPct val="100000"/>
              </a:lnSpc>
              <a:defRPr sz="9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ctr" indent="0">
              <a:lnSpc>
                <a:spcPct val="100000"/>
              </a:lnSpc>
            </a:pPr>
            <a:r>
              <a:rPr lang="en-US" b="false" i="false" strike="noStrike" u="none" sz="9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页脚</a:t>
            </a:r>
          </a:p>
        </p:txBody>
      </p:sp>
      <p:sp>
        <p:nvSpPr>
          <p:cNvPr name="AutoShape 6" id="6"/>
          <p:cNvSpPr/>
          <p:nvPr>
            <p:ph idx="15" type="body" sz="quarter"/>
          </p:nvPr>
        </p:nvSpPr>
        <p:spPr>
          <a:xfrm rot="0" flipH="false" flipV="false">
            <a:off x="6457950" y="4767263"/>
            <a:ext cx="20574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r">
              <a:lnSpc>
                <a:spcPct val="100000"/>
              </a:lnSpc>
              <a:defRPr sz="900" b="false" i="false" u="none" strike="noStrike" spc="0">
                <a:solidFill>
                  <a:srgbClr val="888888">
                    <a:alpha val="100000"/>
                  </a:srgbClr>
                </a:solidFill>
                <a:latin typeface="Arial"/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>
            <p:ph idx="16" type="body" sz="quarter" hasCustomPrompt="true"/>
          </p:nvPr>
        </p:nvSpPr>
        <p:spPr>
          <a:xfrm rot="0" flipH="false" flipV="false">
            <a:off x="623888" y="1282304"/>
            <a:ext cx="7886700" cy="2139553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b" wrap="square" lIns="68575" rIns="68575" tIns="34275" bIns="34275">
            <a:normAutofit lnSpcReduction="0"/>
          </a:bodyPr>
          <a:lstStyle>
            <a:lvl1pPr algn="l">
              <a:lnSpc>
                <a:spcPct val="91666"/>
              </a:lnSpc>
              <a:defRPr sz="4500" b="tru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>
              <a:lnSpc>
                <a:spcPct val="91666"/>
              </a:lnSpc>
            </a:pPr>
            <a:r>
              <a:rPr lang="en-US" b="false" i="false" strike="noStrike" u="none" sz="4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单击此处添加标题</a:t>
            </a:r>
          </a:p>
        </p:txBody>
      </p:sp>
      <p:sp>
        <p:nvSpPr>
          <p:cNvPr name="AutoShape 3" id="3"/>
          <p:cNvSpPr/>
          <p:nvPr>
            <p:ph idx="17" type="body" sz="quarter" hasCustomPrompt="true"/>
          </p:nvPr>
        </p:nvSpPr>
        <p:spPr>
          <a:xfrm rot="0" flipH="false" flipV="false">
            <a:off x="623888" y="3442097"/>
            <a:ext cx="7886700" cy="1125140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t" wrap="square" lIns="68575" rIns="68575" tIns="34275" bIns="34275">
            <a:normAutofit lnSpcReduction="0"/>
          </a:bodyPr>
          <a:lstStyle>
            <a:lvl1pPr algn="l">
              <a:lnSpc>
                <a:spcPct val="91666"/>
              </a:lnSpc>
              <a:defRPr sz="18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 marL="228600">
              <a:lnSpc>
                <a:spcPct val="91666"/>
              </a:lnSpc>
              <a:spcBef>
                <a:spcPts val="800"/>
              </a:spcBef>
            </a:pPr>
            <a:r>
              <a:rPr lang="en-US" b="false" i="false" strike="noStrike" u="none" sz="1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单击此处添加文本</a:t>
            </a:r>
          </a:p>
        </p:txBody>
      </p:sp>
      <p:sp>
        <p:nvSpPr>
          <p:cNvPr name="AutoShape 4" id="4"/>
          <p:cNvSpPr/>
          <p:nvPr>
            <p:ph idx="18" type="body" sz="quarter" hasCustomPrompt="true"/>
          </p:nvPr>
        </p:nvSpPr>
        <p:spPr>
          <a:xfrm rot="0" flipH="false" flipV="false">
            <a:off x="628650" y="4767263"/>
            <a:ext cx="20574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l">
              <a:lnSpc>
                <a:spcPct val="100000"/>
              </a:lnSpc>
              <a:defRPr sz="9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9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日期</a:t>
            </a:r>
          </a:p>
        </p:txBody>
      </p:sp>
      <p:sp>
        <p:nvSpPr>
          <p:cNvPr name="AutoShape 5" id="5"/>
          <p:cNvSpPr/>
          <p:nvPr>
            <p:ph idx="19" type="body" sz="quarter" hasCustomPrompt="true"/>
          </p:nvPr>
        </p:nvSpPr>
        <p:spPr>
          <a:xfrm rot="0" flipH="false" flipV="false">
            <a:off x="3028950" y="4767263"/>
            <a:ext cx="30861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ctr">
              <a:lnSpc>
                <a:spcPct val="100000"/>
              </a:lnSpc>
              <a:defRPr sz="9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ctr" indent="0">
              <a:lnSpc>
                <a:spcPct val="100000"/>
              </a:lnSpc>
            </a:pPr>
            <a:r>
              <a:rPr lang="en-US" b="false" i="false" strike="noStrike" u="none" sz="9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页脚</a:t>
            </a:r>
          </a:p>
        </p:txBody>
      </p:sp>
      <p:sp>
        <p:nvSpPr>
          <p:cNvPr name="AutoShape 6" id="6"/>
          <p:cNvSpPr/>
          <p:nvPr>
            <p:ph idx="20" type="body" sz="quarter"/>
          </p:nvPr>
        </p:nvSpPr>
        <p:spPr>
          <a:xfrm rot="0" flipH="false" flipV="false">
            <a:off x="6457950" y="4767263"/>
            <a:ext cx="20574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r">
              <a:lnSpc>
                <a:spcPct val="100000"/>
              </a:lnSpc>
              <a:defRPr sz="900" b="false" i="false" u="none" strike="noStrike" spc="0">
                <a:solidFill>
                  <a:srgbClr val="888888">
                    <a:alpha val="100000"/>
                  </a:srgbClr>
                </a:solidFill>
                <a:latin typeface="Arial"/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>
            <p:ph idx="21" type="body" sz="quarter" hasCustomPrompt="true"/>
          </p:nvPr>
        </p:nvSpPr>
        <p:spPr>
          <a:xfrm rot="0" flipH="false" flipV="false">
            <a:off x="628650" y="273844"/>
            <a:ext cx="7886700" cy="994172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rmAutofit lnSpcReduction="0"/>
          </a:bodyPr>
          <a:lstStyle>
            <a:lvl1pPr algn="l">
              <a:lnSpc>
                <a:spcPct val="91666"/>
              </a:lnSpc>
              <a:defRPr sz="3300" b="tru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>
              <a:lnSpc>
                <a:spcPct val="91666"/>
              </a:lnSpc>
            </a:pPr>
            <a:r>
              <a:rPr lang="en-US" b="false" i="false" strike="noStrike" u="none" sz="3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单击此处添加标题</a:t>
            </a:r>
          </a:p>
        </p:txBody>
      </p:sp>
      <p:sp>
        <p:nvSpPr>
          <p:cNvPr name="AutoShape 3" id="3"/>
          <p:cNvSpPr/>
          <p:nvPr>
            <p:ph idx="22" type="body" sz="quarter" hasCustomPrompt="true"/>
          </p:nvPr>
        </p:nvSpPr>
        <p:spPr>
          <a:xfrm rot="0" flipH="false" flipV="false">
            <a:off x="628650" y="1369219"/>
            <a:ext cx="3886200" cy="326350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t" wrap="square" lIns="68575" rIns="68575" tIns="34275" bIns="34275">
            <a:normAutofit lnSpcReduction="0"/>
          </a:bodyPr>
          <a:lstStyle>
            <a:lvl1pPr algn="l">
              <a:lnSpc>
                <a:spcPct val="91666"/>
              </a:lnSpc>
              <a:defRPr sz="21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 marL="139700">
              <a:lnSpc>
                <a:spcPct val="91666"/>
              </a:lnSpc>
              <a:spcBef>
                <a:spcPts val="800"/>
              </a:spcBef>
            </a:pPr>
            <a:r>
              <a:rPr lang="en-US" b="false" i="false" strike="noStrike" u="none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单击此处添加文本</a:t>
            </a:r>
          </a:p>
        </p:txBody>
      </p:sp>
      <p:sp>
        <p:nvSpPr>
          <p:cNvPr name="AutoShape 4" id="4"/>
          <p:cNvSpPr/>
          <p:nvPr>
            <p:ph idx="23" type="body" sz="quarter" hasCustomPrompt="true"/>
          </p:nvPr>
        </p:nvSpPr>
        <p:spPr>
          <a:xfrm rot="0" flipH="false" flipV="false">
            <a:off x="4629150" y="1369219"/>
            <a:ext cx="3886200" cy="326350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t" wrap="square" lIns="68575" rIns="68575" tIns="34275" bIns="34275">
            <a:normAutofit lnSpcReduction="0"/>
          </a:bodyPr>
          <a:lstStyle>
            <a:lvl1pPr algn="l">
              <a:lnSpc>
                <a:spcPct val="91666"/>
              </a:lnSpc>
              <a:defRPr sz="21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 marL="139700">
              <a:lnSpc>
                <a:spcPct val="91666"/>
              </a:lnSpc>
              <a:spcBef>
                <a:spcPts val="800"/>
              </a:spcBef>
            </a:pPr>
            <a:r>
              <a:rPr lang="en-US" b="false" i="false" strike="noStrike" u="none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单击此处添加文本</a:t>
            </a:r>
          </a:p>
        </p:txBody>
      </p:sp>
      <p:sp>
        <p:nvSpPr>
          <p:cNvPr name="AutoShape 5" id="5"/>
          <p:cNvSpPr/>
          <p:nvPr>
            <p:ph idx="24" type="body" sz="quarter" hasCustomPrompt="true"/>
          </p:nvPr>
        </p:nvSpPr>
        <p:spPr>
          <a:xfrm rot="0" flipH="false" flipV="false">
            <a:off x="628650" y="4767263"/>
            <a:ext cx="20574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l">
              <a:lnSpc>
                <a:spcPct val="100000"/>
              </a:lnSpc>
              <a:defRPr sz="9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9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日期</a:t>
            </a:r>
          </a:p>
        </p:txBody>
      </p:sp>
      <p:sp>
        <p:nvSpPr>
          <p:cNvPr name="AutoShape 6" id="6"/>
          <p:cNvSpPr/>
          <p:nvPr>
            <p:ph idx="25" type="body" sz="quarter" hasCustomPrompt="true"/>
          </p:nvPr>
        </p:nvSpPr>
        <p:spPr>
          <a:xfrm rot="0" flipH="false" flipV="false">
            <a:off x="3028950" y="4767263"/>
            <a:ext cx="30861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ctr">
              <a:lnSpc>
                <a:spcPct val="100000"/>
              </a:lnSpc>
              <a:defRPr sz="9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ctr" indent="0">
              <a:lnSpc>
                <a:spcPct val="100000"/>
              </a:lnSpc>
            </a:pPr>
            <a:r>
              <a:rPr lang="en-US" b="false" i="false" strike="noStrike" u="none" sz="9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页脚</a:t>
            </a:r>
          </a:p>
        </p:txBody>
      </p:sp>
      <p:sp>
        <p:nvSpPr>
          <p:cNvPr name="AutoShape 7" id="7"/>
          <p:cNvSpPr/>
          <p:nvPr>
            <p:ph idx="26" type="body" sz="quarter"/>
          </p:nvPr>
        </p:nvSpPr>
        <p:spPr>
          <a:xfrm rot="0" flipH="false" flipV="false">
            <a:off x="6457950" y="4767263"/>
            <a:ext cx="20574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r">
              <a:lnSpc>
                <a:spcPct val="100000"/>
              </a:lnSpc>
              <a:defRPr sz="900" b="false" i="false" u="none" strike="noStrike" spc="0">
                <a:solidFill>
                  <a:srgbClr val="888888">
                    <a:alpha val="100000"/>
                  </a:srgbClr>
                </a:solidFill>
                <a:latin typeface="Arial"/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>
            <p:ph idx="27" type="body" sz="quarter" hasCustomPrompt="true"/>
          </p:nvPr>
        </p:nvSpPr>
        <p:spPr>
          <a:xfrm rot="0" flipH="false" flipV="false">
            <a:off x="629841" y="273844"/>
            <a:ext cx="7886700" cy="994172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rmAutofit lnSpcReduction="0"/>
          </a:bodyPr>
          <a:lstStyle>
            <a:lvl1pPr algn="l">
              <a:lnSpc>
                <a:spcPct val="91666"/>
              </a:lnSpc>
              <a:defRPr sz="3300" b="tru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>
              <a:lnSpc>
                <a:spcPct val="91666"/>
              </a:lnSpc>
            </a:pPr>
            <a:r>
              <a:rPr lang="en-US" b="false" i="false" strike="noStrike" u="none" sz="3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单击此处添加标题</a:t>
            </a:r>
          </a:p>
        </p:txBody>
      </p:sp>
      <p:sp>
        <p:nvSpPr>
          <p:cNvPr name="AutoShape 3" id="3"/>
          <p:cNvSpPr/>
          <p:nvPr>
            <p:ph idx="28" type="body" sz="quarter" hasCustomPrompt="true"/>
          </p:nvPr>
        </p:nvSpPr>
        <p:spPr>
          <a:xfrm rot="0" flipH="false" flipV="false">
            <a:off x="629841" y="1260872"/>
            <a:ext cx="3868340" cy="61793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b" wrap="square" lIns="68575" rIns="68575" tIns="34275" bIns="34275">
            <a:normAutofit lnSpcReduction="0"/>
          </a:bodyPr>
          <a:lstStyle>
            <a:lvl1pPr algn="l">
              <a:lnSpc>
                <a:spcPct val="91666"/>
              </a:lnSpc>
              <a:defRPr sz="18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 marL="228600">
              <a:lnSpc>
                <a:spcPct val="91666"/>
              </a:lnSpc>
              <a:spcBef>
                <a:spcPts val="800"/>
              </a:spcBef>
            </a:pPr>
            <a:r>
              <a:rPr lang="en-US" b="true" i="false" strike="noStrike" u="none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单击此处添加文本</a:t>
            </a:r>
          </a:p>
        </p:txBody>
      </p:sp>
      <p:sp>
        <p:nvSpPr>
          <p:cNvPr name="AutoShape 4" id="4"/>
          <p:cNvSpPr/>
          <p:nvPr>
            <p:ph idx="29" type="body" sz="quarter" hasCustomPrompt="true"/>
          </p:nvPr>
        </p:nvSpPr>
        <p:spPr>
          <a:xfrm rot="0" flipH="false" flipV="false">
            <a:off x="629841" y="1878806"/>
            <a:ext cx="3868340" cy="2763441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t" wrap="square" lIns="68575" rIns="68575" tIns="34275" bIns="34275">
            <a:normAutofit lnSpcReduction="0"/>
          </a:bodyPr>
          <a:lstStyle>
            <a:lvl1pPr algn="l">
              <a:lnSpc>
                <a:spcPct val="91666"/>
              </a:lnSpc>
              <a:defRPr sz="21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 marL="139700">
              <a:lnSpc>
                <a:spcPct val="91666"/>
              </a:lnSpc>
              <a:spcBef>
                <a:spcPts val="800"/>
              </a:spcBef>
            </a:pPr>
            <a:r>
              <a:rPr lang="en-US" b="false" i="false" strike="noStrike" u="none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单击此处添加文本</a:t>
            </a:r>
          </a:p>
        </p:txBody>
      </p:sp>
      <p:sp>
        <p:nvSpPr>
          <p:cNvPr name="AutoShape 5" id="5"/>
          <p:cNvSpPr/>
          <p:nvPr>
            <p:ph idx="30" type="body" sz="quarter" hasCustomPrompt="true"/>
          </p:nvPr>
        </p:nvSpPr>
        <p:spPr>
          <a:xfrm rot="0" flipH="false" flipV="false">
            <a:off x="4629150" y="1260872"/>
            <a:ext cx="3887391" cy="61793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b" wrap="square" lIns="68575" rIns="68575" tIns="34275" bIns="34275">
            <a:normAutofit lnSpcReduction="0"/>
          </a:bodyPr>
          <a:lstStyle>
            <a:lvl1pPr algn="l">
              <a:lnSpc>
                <a:spcPct val="91666"/>
              </a:lnSpc>
              <a:defRPr sz="18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 marL="228600">
              <a:lnSpc>
                <a:spcPct val="91666"/>
              </a:lnSpc>
              <a:spcBef>
                <a:spcPts val="800"/>
              </a:spcBef>
            </a:pPr>
            <a:r>
              <a:rPr lang="en-US" b="true" i="false" strike="noStrike" u="none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单击此处添加文本</a:t>
            </a:r>
          </a:p>
        </p:txBody>
      </p:sp>
      <p:sp>
        <p:nvSpPr>
          <p:cNvPr name="AutoShape 6" id="6"/>
          <p:cNvSpPr/>
          <p:nvPr>
            <p:ph idx="31" type="body" sz="quarter" hasCustomPrompt="true"/>
          </p:nvPr>
        </p:nvSpPr>
        <p:spPr>
          <a:xfrm rot="0" flipH="false" flipV="false">
            <a:off x="4629150" y="1878806"/>
            <a:ext cx="3887391" cy="2763441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t" wrap="square" lIns="68575" rIns="68575" tIns="34275" bIns="34275">
            <a:normAutofit lnSpcReduction="0"/>
          </a:bodyPr>
          <a:lstStyle>
            <a:lvl1pPr algn="l">
              <a:lnSpc>
                <a:spcPct val="91666"/>
              </a:lnSpc>
              <a:defRPr sz="21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 marL="139700">
              <a:lnSpc>
                <a:spcPct val="91666"/>
              </a:lnSpc>
              <a:spcBef>
                <a:spcPts val="800"/>
              </a:spcBef>
            </a:pPr>
            <a:r>
              <a:rPr lang="en-US" b="false" i="false" strike="noStrike" u="none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单击此处添加文本</a:t>
            </a:r>
          </a:p>
        </p:txBody>
      </p:sp>
      <p:sp>
        <p:nvSpPr>
          <p:cNvPr name="AutoShape 7" id="7"/>
          <p:cNvSpPr/>
          <p:nvPr>
            <p:ph idx="32" type="body" sz="quarter" hasCustomPrompt="true"/>
          </p:nvPr>
        </p:nvSpPr>
        <p:spPr>
          <a:xfrm rot="0" flipH="false" flipV="false">
            <a:off x="628650" y="4767263"/>
            <a:ext cx="20574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l">
              <a:lnSpc>
                <a:spcPct val="100000"/>
              </a:lnSpc>
              <a:defRPr sz="9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9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日期</a:t>
            </a:r>
          </a:p>
        </p:txBody>
      </p:sp>
      <p:sp>
        <p:nvSpPr>
          <p:cNvPr name="AutoShape 8" id="8"/>
          <p:cNvSpPr/>
          <p:nvPr>
            <p:ph idx="33" type="body" sz="quarter" hasCustomPrompt="true"/>
          </p:nvPr>
        </p:nvSpPr>
        <p:spPr>
          <a:xfrm rot="0" flipH="false" flipV="false">
            <a:off x="3028950" y="4767263"/>
            <a:ext cx="30861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ctr">
              <a:lnSpc>
                <a:spcPct val="100000"/>
              </a:lnSpc>
              <a:defRPr sz="9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ctr" indent="0">
              <a:lnSpc>
                <a:spcPct val="100000"/>
              </a:lnSpc>
            </a:pPr>
            <a:r>
              <a:rPr lang="en-US" b="false" i="false" strike="noStrike" u="none" sz="9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页脚</a:t>
            </a:r>
          </a:p>
        </p:txBody>
      </p:sp>
      <p:sp>
        <p:nvSpPr>
          <p:cNvPr name="AutoShape 9" id="9"/>
          <p:cNvSpPr/>
          <p:nvPr>
            <p:ph idx="34" type="body" sz="quarter"/>
          </p:nvPr>
        </p:nvSpPr>
        <p:spPr>
          <a:xfrm rot="0" flipH="false" flipV="false">
            <a:off x="6457950" y="4767263"/>
            <a:ext cx="20574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r">
              <a:lnSpc>
                <a:spcPct val="100000"/>
              </a:lnSpc>
              <a:defRPr sz="900" b="false" i="false" u="none" strike="noStrike" spc="0">
                <a:solidFill>
                  <a:srgbClr val="888888">
                    <a:alpha val="100000"/>
                  </a:srgbClr>
                </a:solidFill>
                <a:latin typeface="Arial"/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>
            <p:ph idx="35" type="body" sz="quarter" hasCustomPrompt="true"/>
          </p:nvPr>
        </p:nvSpPr>
        <p:spPr>
          <a:xfrm rot="0" flipH="false" flipV="false">
            <a:off x="628650" y="273844"/>
            <a:ext cx="7886700" cy="994172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rmAutofit lnSpcReduction="0"/>
          </a:bodyPr>
          <a:lstStyle>
            <a:lvl1pPr algn="l">
              <a:lnSpc>
                <a:spcPct val="91666"/>
              </a:lnSpc>
              <a:defRPr sz="3300" b="tru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>
              <a:lnSpc>
                <a:spcPct val="91666"/>
              </a:lnSpc>
            </a:pPr>
            <a:r>
              <a:rPr lang="en-US" b="false" i="false" strike="noStrike" u="none" sz="3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单击此处添加标题</a:t>
            </a:r>
          </a:p>
        </p:txBody>
      </p:sp>
      <p:sp>
        <p:nvSpPr>
          <p:cNvPr name="AutoShape 3" id="3"/>
          <p:cNvSpPr/>
          <p:nvPr>
            <p:ph idx="36" type="body" sz="quarter" hasCustomPrompt="true"/>
          </p:nvPr>
        </p:nvSpPr>
        <p:spPr>
          <a:xfrm rot="0" flipH="false" flipV="false">
            <a:off x="628650" y="4767263"/>
            <a:ext cx="20574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l">
              <a:lnSpc>
                <a:spcPct val="100000"/>
              </a:lnSpc>
              <a:defRPr sz="9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9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日期</a:t>
            </a:r>
          </a:p>
        </p:txBody>
      </p:sp>
      <p:sp>
        <p:nvSpPr>
          <p:cNvPr name="AutoShape 4" id="4"/>
          <p:cNvSpPr/>
          <p:nvPr>
            <p:ph idx="37" type="body" sz="quarter" hasCustomPrompt="true"/>
          </p:nvPr>
        </p:nvSpPr>
        <p:spPr>
          <a:xfrm rot="0" flipH="false" flipV="false">
            <a:off x="3028950" y="4767263"/>
            <a:ext cx="30861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ctr">
              <a:lnSpc>
                <a:spcPct val="100000"/>
              </a:lnSpc>
              <a:defRPr sz="9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ctr" indent="0">
              <a:lnSpc>
                <a:spcPct val="100000"/>
              </a:lnSpc>
            </a:pPr>
            <a:r>
              <a:rPr lang="en-US" b="false" i="false" strike="noStrike" u="none" sz="9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页脚</a:t>
            </a:r>
          </a:p>
        </p:txBody>
      </p:sp>
      <p:sp>
        <p:nvSpPr>
          <p:cNvPr name="AutoShape 5" id="5"/>
          <p:cNvSpPr/>
          <p:nvPr>
            <p:ph idx="38" type="body" sz="quarter"/>
          </p:nvPr>
        </p:nvSpPr>
        <p:spPr>
          <a:xfrm rot="0" flipH="false" flipV="false">
            <a:off x="6457950" y="4767263"/>
            <a:ext cx="20574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r">
              <a:lnSpc>
                <a:spcPct val="100000"/>
              </a:lnSpc>
              <a:defRPr sz="900" b="false" i="false" u="none" strike="noStrike" spc="0">
                <a:solidFill>
                  <a:srgbClr val="888888">
                    <a:alpha val="100000"/>
                  </a:srgbClr>
                </a:solidFill>
                <a:latin typeface="Arial"/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>
            <p:ph idx="39" type="body" sz="quarter" hasCustomPrompt="true"/>
          </p:nvPr>
        </p:nvSpPr>
        <p:spPr>
          <a:xfrm rot="0" flipH="false" flipV="false">
            <a:off x="628650" y="4767263"/>
            <a:ext cx="20574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l">
              <a:lnSpc>
                <a:spcPct val="100000"/>
              </a:lnSpc>
              <a:defRPr sz="9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9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日期</a:t>
            </a:r>
          </a:p>
        </p:txBody>
      </p:sp>
      <p:sp>
        <p:nvSpPr>
          <p:cNvPr name="AutoShape 3" id="3"/>
          <p:cNvSpPr/>
          <p:nvPr>
            <p:ph idx="40" type="body" sz="quarter" hasCustomPrompt="true"/>
          </p:nvPr>
        </p:nvSpPr>
        <p:spPr>
          <a:xfrm rot="0" flipH="false" flipV="false">
            <a:off x="3028950" y="4767263"/>
            <a:ext cx="30861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ctr">
              <a:lnSpc>
                <a:spcPct val="100000"/>
              </a:lnSpc>
              <a:defRPr sz="9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ctr" indent="0">
              <a:lnSpc>
                <a:spcPct val="100000"/>
              </a:lnSpc>
            </a:pPr>
            <a:r>
              <a:rPr lang="en-US" b="false" i="false" strike="noStrike" u="none" sz="9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页脚</a:t>
            </a:r>
          </a:p>
        </p:txBody>
      </p:sp>
      <p:sp>
        <p:nvSpPr>
          <p:cNvPr name="AutoShape 4" id="4"/>
          <p:cNvSpPr/>
          <p:nvPr>
            <p:ph idx="41" type="body" sz="quarter"/>
          </p:nvPr>
        </p:nvSpPr>
        <p:spPr>
          <a:xfrm rot="0" flipH="false" flipV="false">
            <a:off x="6457950" y="4767263"/>
            <a:ext cx="20574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r">
              <a:lnSpc>
                <a:spcPct val="100000"/>
              </a:lnSpc>
              <a:defRPr sz="900" b="false" i="false" u="none" strike="noStrike" spc="0">
                <a:solidFill>
                  <a:srgbClr val="888888">
                    <a:alpha val="100000"/>
                  </a:srgbClr>
                </a:solidFill>
                <a:latin typeface="Arial"/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>
            <p:ph idx="42" type="body" sz="quarter" hasCustomPrompt="true"/>
          </p:nvPr>
        </p:nvSpPr>
        <p:spPr>
          <a:xfrm rot="0" flipH="false" flipV="false">
            <a:off x="629841" y="342900"/>
            <a:ext cx="2949178" cy="1200150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b" wrap="square" lIns="68575" rIns="68575" tIns="34275" bIns="34275">
            <a:normAutofit lnSpcReduction="0"/>
          </a:bodyPr>
          <a:lstStyle>
            <a:lvl1pPr algn="l">
              <a:lnSpc>
                <a:spcPct val="91666"/>
              </a:lnSpc>
              <a:defRPr sz="2400" b="tru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>
              <a:lnSpc>
                <a:spcPct val="91666"/>
              </a:lnSpc>
            </a:pPr>
            <a:r>
              <a:rPr lang="en-US" b="false" i="false" strike="noStrike" u="none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单击此处添加标题</a:t>
            </a:r>
          </a:p>
        </p:txBody>
      </p:sp>
      <p:sp>
        <p:nvSpPr>
          <p:cNvPr name="AutoShape 3" id="3"/>
          <p:cNvSpPr/>
          <p:nvPr>
            <p:ph idx="43" type="body" sz="quarter" hasCustomPrompt="true"/>
          </p:nvPr>
        </p:nvSpPr>
        <p:spPr>
          <a:xfrm rot="0" flipH="false" flipV="false">
            <a:off x="3887391" y="740569"/>
            <a:ext cx="4629150" cy="3655219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t" wrap="square" lIns="68575" rIns="68575" tIns="34275" bIns="34275">
            <a:normAutofit lnSpcReduction="0"/>
          </a:bodyPr>
          <a:lstStyle>
            <a:lvl1pPr algn="l">
              <a:lnSpc>
                <a:spcPct val="91666"/>
              </a:lnSpc>
              <a:defRPr sz="24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 marL="76200">
              <a:lnSpc>
                <a:spcPct val="91666"/>
              </a:lnSpc>
              <a:spcBef>
                <a:spcPts val="800"/>
              </a:spcBef>
            </a:pPr>
            <a:r>
              <a:rPr lang="en-US" b="false" i="false" strike="noStrike" u="none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单击此处添加文本</a:t>
            </a:r>
          </a:p>
        </p:txBody>
      </p:sp>
      <p:sp>
        <p:nvSpPr>
          <p:cNvPr name="AutoShape 4" id="4"/>
          <p:cNvSpPr/>
          <p:nvPr>
            <p:ph idx="44" type="body" sz="quarter" hasCustomPrompt="true"/>
          </p:nvPr>
        </p:nvSpPr>
        <p:spPr>
          <a:xfrm rot="0" flipH="false" flipV="false">
            <a:off x="629841" y="1543050"/>
            <a:ext cx="2949178" cy="2858691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t" wrap="square" lIns="68575" rIns="68575" tIns="34275" bIns="34275">
            <a:normAutofit lnSpcReduction="0"/>
          </a:bodyPr>
          <a:lstStyle>
            <a:lvl1pPr algn="l">
              <a:lnSpc>
                <a:spcPct val="91666"/>
              </a:lnSpc>
              <a:defRPr sz="12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 marL="228600">
              <a:lnSpc>
                <a:spcPct val="91666"/>
              </a:lnSpc>
              <a:spcBef>
                <a:spcPts val="800"/>
              </a:spcBef>
            </a:pPr>
            <a:r>
              <a:rPr lang="en-US" b="false" i="false" strike="noStrike" u="none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单击此处添加文本</a:t>
            </a:r>
          </a:p>
        </p:txBody>
      </p:sp>
      <p:sp>
        <p:nvSpPr>
          <p:cNvPr name="AutoShape 5" id="5"/>
          <p:cNvSpPr/>
          <p:nvPr>
            <p:ph idx="45" type="body" sz="quarter" hasCustomPrompt="true"/>
          </p:nvPr>
        </p:nvSpPr>
        <p:spPr>
          <a:xfrm rot="0" flipH="false" flipV="false">
            <a:off x="628650" y="4767263"/>
            <a:ext cx="20574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l">
              <a:lnSpc>
                <a:spcPct val="100000"/>
              </a:lnSpc>
              <a:defRPr sz="9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9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日期</a:t>
            </a:r>
          </a:p>
        </p:txBody>
      </p:sp>
      <p:sp>
        <p:nvSpPr>
          <p:cNvPr name="AutoShape 6" id="6"/>
          <p:cNvSpPr/>
          <p:nvPr>
            <p:ph idx="46" type="body" sz="quarter" hasCustomPrompt="true"/>
          </p:nvPr>
        </p:nvSpPr>
        <p:spPr>
          <a:xfrm rot="0" flipH="false" flipV="false">
            <a:off x="3028950" y="4767263"/>
            <a:ext cx="30861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ctr">
              <a:lnSpc>
                <a:spcPct val="100000"/>
              </a:lnSpc>
              <a:defRPr sz="9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ctr" indent="0">
              <a:lnSpc>
                <a:spcPct val="100000"/>
              </a:lnSpc>
            </a:pPr>
            <a:r>
              <a:rPr lang="en-US" b="false" i="false" strike="noStrike" u="none" sz="9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页脚</a:t>
            </a:r>
          </a:p>
        </p:txBody>
      </p:sp>
      <p:sp>
        <p:nvSpPr>
          <p:cNvPr name="AutoShape 7" id="7"/>
          <p:cNvSpPr/>
          <p:nvPr>
            <p:ph idx="47" type="body" sz="quarter"/>
          </p:nvPr>
        </p:nvSpPr>
        <p:spPr>
          <a:xfrm rot="0" flipH="false" flipV="false">
            <a:off x="6457950" y="4767263"/>
            <a:ext cx="20574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r">
              <a:lnSpc>
                <a:spcPct val="100000"/>
              </a:lnSpc>
              <a:defRPr sz="900" b="false" i="false" u="none" strike="noStrike" spc="0">
                <a:solidFill>
                  <a:srgbClr val="888888">
                    <a:alpha val="100000"/>
                  </a:srgbClr>
                </a:solidFill>
                <a:latin typeface="Arial"/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54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Shape 5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0" name="Shape 5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1" name="Shape 5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2" name="Shape 5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>
            <p:ph idx="48" type="body" sz="quarter" hasCustomPrompt="true"/>
          </p:nvPr>
        </p:nvSpPr>
        <p:spPr>
          <a:xfrm rot="0" flipH="false" flipV="false">
            <a:off x="629841" y="342900"/>
            <a:ext cx="2949178" cy="1200150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b" wrap="square" lIns="68575" rIns="68575" tIns="34275" bIns="34275">
            <a:normAutofit lnSpcReduction="0"/>
          </a:bodyPr>
          <a:lstStyle>
            <a:lvl1pPr algn="l">
              <a:lnSpc>
                <a:spcPct val="91666"/>
              </a:lnSpc>
              <a:defRPr sz="2400" b="tru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>
              <a:lnSpc>
                <a:spcPct val="91666"/>
              </a:lnSpc>
            </a:pPr>
            <a:r>
              <a:rPr lang="en-US" b="false" i="false" strike="noStrike" u="none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单击此处添加标题</a:t>
            </a:r>
          </a:p>
        </p:txBody>
      </p:sp>
      <p:sp>
        <p:nvSpPr>
          <p:cNvPr name="AutoShape 3" id="3"/>
          <p:cNvSpPr/>
          <p:nvPr>
            <p:ph idx="49" type="pic" sz="quarter"/>
          </p:nvPr>
        </p:nvSpPr>
        <p:spPr>
          <a:xfrm rot="0" flipH="false" flipV="false">
            <a:off x="3887391" y="740569"/>
            <a:ext cx="4629150" cy="3655219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lIns="63500" rIns="63500" tIns="63500" bIns="63500"/>
          <a:lstStyle>
            <a:lvl1pPr algn="ctr">
              <a:defRPr sz="16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ctr"/>
            <a:endParaRPr/>
          </a:p>
        </p:txBody>
      </p:sp>
      <p:sp>
        <p:nvSpPr>
          <p:cNvPr name="AutoShape 4" id="4"/>
          <p:cNvSpPr/>
          <p:nvPr>
            <p:ph idx="50" type="body" sz="quarter" hasCustomPrompt="true"/>
          </p:nvPr>
        </p:nvSpPr>
        <p:spPr>
          <a:xfrm rot="0" flipH="false" flipV="false">
            <a:off x="629841" y="1543050"/>
            <a:ext cx="2949178" cy="2858691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t" wrap="square" lIns="68575" rIns="68575" tIns="34275" bIns="34275">
            <a:normAutofit lnSpcReduction="0"/>
          </a:bodyPr>
          <a:lstStyle>
            <a:lvl1pPr algn="l">
              <a:lnSpc>
                <a:spcPct val="91666"/>
              </a:lnSpc>
              <a:defRPr sz="12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 marL="228600">
              <a:lnSpc>
                <a:spcPct val="91666"/>
              </a:lnSpc>
              <a:spcBef>
                <a:spcPts val="800"/>
              </a:spcBef>
            </a:pPr>
            <a:r>
              <a:rPr lang="en-US" b="false" i="false" strike="noStrike" u="none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单击此处添加文本</a:t>
            </a:r>
          </a:p>
        </p:txBody>
      </p:sp>
      <p:sp>
        <p:nvSpPr>
          <p:cNvPr name="AutoShape 5" id="5"/>
          <p:cNvSpPr/>
          <p:nvPr>
            <p:ph idx="51" type="body" sz="quarter" hasCustomPrompt="true"/>
          </p:nvPr>
        </p:nvSpPr>
        <p:spPr>
          <a:xfrm rot="0" flipH="false" flipV="false">
            <a:off x="628650" y="4767263"/>
            <a:ext cx="20574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l">
              <a:lnSpc>
                <a:spcPct val="100000"/>
              </a:lnSpc>
              <a:defRPr sz="9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9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日期</a:t>
            </a:r>
          </a:p>
        </p:txBody>
      </p:sp>
      <p:sp>
        <p:nvSpPr>
          <p:cNvPr name="AutoShape 6" id="6"/>
          <p:cNvSpPr/>
          <p:nvPr>
            <p:ph idx="52" type="body" sz="quarter" hasCustomPrompt="true"/>
          </p:nvPr>
        </p:nvSpPr>
        <p:spPr>
          <a:xfrm rot="0" flipH="false" flipV="false">
            <a:off x="3028950" y="4767263"/>
            <a:ext cx="30861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ctr">
              <a:lnSpc>
                <a:spcPct val="100000"/>
              </a:lnSpc>
              <a:defRPr sz="9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ctr" indent="0">
              <a:lnSpc>
                <a:spcPct val="100000"/>
              </a:lnSpc>
            </a:pPr>
            <a:r>
              <a:rPr lang="en-US" b="false" i="false" strike="noStrike" u="none" sz="9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页脚</a:t>
            </a:r>
          </a:p>
        </p:txBody>
      </p:sp>
      <p:sp>
        <p:nvSpPr>
          <p:cNvPr name="AutoShape 7" id="7"/>
          <p:cNvSpPr/>
          <p:nvPr>
            <p:ph idx="53" type="body" sz="quarter"/>
          </p:nvPr>
        </p:nvSpPr>
        <p:spPr>
          <a:xfrm rot="0" flipH="false" flipV="false">
            <a:off x="6457950" y="4767263"/>
            <a:ext cx="20574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r">
              <a:lnSpc>
                <a:spcPct val="100000"/>
              </a:lnSpc>
              <a:defRPr sz="900" b="false" i="false" u="none" strike="noStrike" spc="0">
                <a:solidFill>
                  <a:srgbClr val="888888">
                    <a:alpha val="100000"/>
                  </a:srgbClr>
                </a:solidFill>
                <a:latin typeface="Arial"/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>
            <p:ph idx="54" type="body" sz="quarter" hasCustomPrompt="true"/>
          </p:nvPr>
        </p:nvSpPr>
        <p:spPr>
          <a:xfrm rot="0" flipH="false" flipV="false">
            <a:off x="628650" y="273844"/>
            <a:ext cx="7886700" cy="994172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rmAutofit lnSpcReduction="0"/>
          </a:bodyPr>
          <a:lstStyle>
            <a:lvl1pPr algn="l">
              <a:lnSpc>
                <a:spcPct val="91666"/>
              </a:lnSpc>
              <a:defRPr sz="3300" b="tru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>
              <a:lnSpc>
                <a:spcPct val="91666"/>
              </a:lnSpc>
            </a:pPr>
            <a:r>
              <a:rPr lang="en-US" b="false" i="false" strike="noStrike" u="none" sz="3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单击此处添加标题</a:t>
            </a:r>
          </a:p>
        </p:txBody>
      </p:sp>
      <p:sp>
        <p:nvSpPr>
          <p:cNvPr name="AutoShape 3" id="3"/>
          <p:cNvSpPr/>
          <p:nvPr>
            <p:ph idx="55" type="body" sz="quarter" hasCustomPrompt="true"/>
          </p:nvPr>
        </p:nvSpPr>
        <p:spPr>
          <a:xfrm rot="5400000" flipH="false" flipV="false">
            <a:off x="2940248" y="-942379"/>
            <a:ext cx="3263504" cy="7886700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t" wrap="square" lIns="68575" rIns="68575" tIns="34275" bIns="34275">
            <a:normAutofit lnSpcReduction="0"/>
          </a:bodyPr>
          <a:lstStyle>
            <a:lvl1pPr algn="l">
              <a:lnSpc>
                <a:spcPct val="91666"/>
              </a:lnSpc>
              <a:defRPr sz="21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 marL="139700">
              <a:lnSpc>
                <a:spcPct val="91666"/>
              </a:lnSpc>
              <a:spcBef>
                <a:spcPts val="800"/>
              </a:spcBef>
            </a:pPr>
            <a:r>
              <a:rPr lang="en-US" b="false" i="false" strike="noStrike" u="none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单击此处添加文本</a:t>
            </a:r>
          </a:p>
        </p:txBody>
      </p:sp>
      <p:sp>
        <p:nvSpPr>
          <p:cNvPr name="AutoShape 4" id="4"/>
          <p:cNvSpPr/>
          <p:nvPr>
            <p:ph idx="56" type="body" sz="quarter" hasCustomPrompt="true"/>
          </p:nvPr>
        </p:nvSpPr>
        <p:spPr>
          <a:xfrm rot="0" flipH="false" flipV="false">
            <a:off x="628650" y="4767263"/>
            <a:ext cx="20574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l">
              <a:lnSpc>
                <a:spcPct val="100000"/>
              </a:lnSpc>
              <a:defRPr sz="9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9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日期</a:t>
            </a:r>
          </a:p>
        </p:txBody>
      </p:sp>
      <p:sp>
        <p:nvSpPr>
          <p:cNvPr name="AutoShape 5" id="5"/>
          <p:cNvSpPr/>
          <p:nvPr>
            <p:ph idx="57" type="body" sz="quarter" hasCustomPrompt="true"/>
          </p:nvPr>
        </p:nvSpPr>
        <p:spPr>
          <a:xfrm rot="0" flipH="false" flipV="false">
            <a:off x="3028950" y="4767263"/>
            <a:ext cx="30861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ctr">
              <a:lnSpc>
                <a:spcPct val="100000"/>
              </a:lnSpc>
              <a:defRPr sz="9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ctr" indent="0">
              <a:lnSpc>
                <a:spcPct val="100000"/>
              </a:lnSpc>
            </a:pPr>
            <a:r>
              <a:rPr lang="en-US" b="false" i="false" strike="noStrike" u="none" sz="9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页脚</a:t>
            </a:r>
          </a:p>
        </p:txBody>
      </p:sp>
      <p:sp>
        <p:nvSpPr>
          <p:cNvPr name="AutoShape 6" id="6"/>
          <p:cNvSpPr/>
          <p:nvPr>
            <p:ph idx="58" type="body" sz="quarter"/>
          </p:nvPr>
        </p:nvSpPr>
        <p:spPr>
          <a:xfrm rot="0" flipH="false" flipV="false">
            <a:off x="6457950" y="4767263"/>
            <a:ext cx="20574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r">
              <a:lnSpc>
                <a:spcPct val="100000"/>
              </a:lnSpc>
              <a:defRPr sz="900" b="false" i="false" u="none" strike="noStrike" spc="0">
                <a:solidFill>
                  <a:srgbClr val="888888">
                    <a:alpha val="100000"/>
                  </a:srgbClr>
                </a:solidFill>
                <a:latin typeface="Arial"/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>
            <p:ph idx="59" type="body" sz="quarter" hasCustomPrompt="true"/>
          </p:nvPr>
        </p:nvSpPr>
        <p:spPr>
          <a:xfrm rot="5400000" flipH="false" flipV="false">
            <a:off x="5350073" y="1467445"/>
            <a:ext cx="4358879" cy="1971675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rmAutofit lnSpcReduction="0"/>
          </a:bodyPr>
          <a:lstStyle>
            <a:lvl1pPr algn="l">
              <a:lnSpc>
                <a:spcPct val="91666"/>
              </a:lnSpc>
              <a:defRPr sz="3300" b="tru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>
              <a:lnSpc>
                <a:spcPct val="91666"/>
              </a:lnSpc>
            </a:pPr>
            <a:r>
              <a:rPr lang="en-US" b="false" i="false" strike="noStrike" u="none" sz="3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单击此处添加标题</a:t>
            </a:r>
          </a:p>
        </p:txBody>
      </p:sp>
      <p:sp>
        <p:nvSpPr>
          <p:cNvPr name="AutoShape 3" id="3"/>
          <p:cNvSpPr/>
          <p:nvPr>
            <p:ph idx="60" type="body" sz="quarter" hasCustomPrompt="true"/>
          </p:nvPr>
        </p:nvSpPr>
        <p:spPr>
          <a:xfrm rot="5400000" flipH="false" flipV="false">
            <a:off x="1349573" y="-447080"/>
            <a:ext cx="4358879" cy="5800725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t" wrap="square" lIns="68575" rIns="68575" tIns="34275" bIns="34275">
            <a:normAutofit lnSpcReduction="0"/>
          </a:bodyPr>
          <a:lstStyle>
            <a:lvl1pPr algn="l">
              <a:lnSpc>
                <a:spcPct val="91666"/>
              </a:lnSpc>
              <a:defRPr sz="21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 marL="139700">
              <a:lnSpc>
                <a:spcPct val="91666"/>
              </a:lnSpc>
              <a:spcBef>
                <a:spcPts val="800"/>
              </a:spcBef>
            </a:pPr>
            <a:r>
              <a:rPr lang="en-US" b="false" i="false" strike="noStrike" u="none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单击此处添加文本</a:t>
            </a:r>
          </a:p>
        </p:txBody>
      </p:sp>
      <p:sp>
        <p:nvSpPr>
          <p:cNvPr name="AutoShape 4" id="4"/>
          <p:cNvSpPr/>
          <p:nvPr>
            <p:ph idx="61" type="body" sz="quarter" hasCustomPrompt="true"/>
          </p:nvPr>
        </p:nvSpPr>
        <p:spPr>
          <a:xfrm rot="0" flipH="false" flipV="false">
            <a:off x="628650" y="4767263"/>
            <a:ext cx="20574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l">
              <a:lnSpc>
                <a:spcPct val="100000"/>
              </a:lnSpc>
              <a:defRPr sz="9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l" indent="0">
              <a:lnSpc>
                <a:spcPct val="100000"/>
              </a:lnSpc>
            </a:pPr>
            <a:r>
              <a:rPr lang="en-US" b="false" i="false" strike="noStrike" u="none" sz="9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日期</a:t>
            </a:r>
          </a:p>
        </p:txBody>
      </p:sp>
      <p:sp>
        <p:nvSpPr>
          <p:cNvPr name="AutoShape 5" id="5"/>
          <p:cNvSpPr/>
          <p:nvPr>
            <p:ph idx="62" type="body" sz="quarter" hasCustomPrompt="true"/>
          </p:nvPr>
        </p:nvSpPr>
        <p:spPr>
          <a:xfrm rot="0" flipH="false" flipV="false">
            <a:off x="3028950" y="4767263"/>
            <a:ext cx="30861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ctr">
              <a:lnSpc>
                <a:spcPct val="100000"/>
              </a:lnSpc>
              <a:defRPr sz="900" b="false" i="false" u="none" strike="noStrike" spc="0">
                <a:solidFill>
                  <a:srgbClr val="1F2329">
                    <a:alpha val="100000"/>
                  </a:srgbClr>
                </a:solidFill>
                <a:latin typeface="Noto Sans SC"/>
              </a:defRPr>
            </a:lvl1pPr>
          </a:lstStyle>
          <a:p>
            <a:pPr algn="ctr" indent="0">
              <a:lnSpc>
                <a:spcPct val="100000"/>
              </a:lnSpc>
            </a:pPr>
            <a:r>
              <a:rPr lang="en-US" b="false" i="false" strike="noStrike" u="none" sz="9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页脚</a:t>
            </a:r>
          </a:p>
        </p:txBody>
      </p:sp>
      <p:sp>
        <p:nvSpPr>
          <p:cNvPr name="AutoShape 6" id="6"/>
          <p:cNvSpPr/>
          <p:nvPr>
            <p:ph idx="63" type="body" sz="quarter"/>
          </p:nvPr>
        </p:nvSpPr>
        <p:spPr>
          <a:xfrm rot="0" flipH="false" flipV="false">
            <a:off x="6457950" y="4767263"/>
            <a:ext cx="2057400" cy="273844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ctr" wrap="square" lIns="68575" rIns="68575" tIns="34275" bIns="34275">
            <a:noAutofit/>
          </a:bodyPr>
          <a:lstStyle>
            <a:lvl1pPr algn="r">
              <a:lnSpc>
                <a:spcPct val="100000"/>
              </a:lnSpc>
              <a:defRPr sz="900" b="false" i="false" u="none" strike="noStrike" spc="0">
                <a:solidFill>
                  <a:srgbClr val="888888">
                    <a:alpha val="100000"/>
                  </a:srgbClr>
                </a:solidFill>
                <a:latin typeface="Arial"/>
              </a:defRPr>
            </a:lvl1pPr>
          </a:lstStyle>
          <a:p>
            <a:pPr algn="r"/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59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5" name="Shape 60"/>
          <p:cNvSpPr txBox="1"/>
          <p:nvPr>
            <p:ph idx="1" type="body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Shape 6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7" name="Shape 6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8" name="Shape 6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9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1" name="Shape 10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2" name="Shape 11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3" name="Shape 1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4" name="Shape 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5" name="Shape 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5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8" name="Shape 36"/>
          <p:cNvSpPr txBox="1"/>
          <p:nvPr>
            <p:ph idx="1" type="body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9" name="Shape 37"/>
          <p:cNvSpPr txBox="1"/>
          <p:nvPr>
            <p:ph idx="2" type="body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0" name="Shape 3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1" name="Shape 39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2" name="Shape 4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3" name="Shape 4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4" name="Shape 4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20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7" name="Shape 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8" name="Shape 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9" name="Shape 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2" name="Shape 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3" name="Shape 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43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6" name="Shape 44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Shape 45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58" name="Shape 4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Shape 4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Shape 4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24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Shape 25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Shape 26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65" name="Shape 2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Shape 2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Shape 2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Relationship Id="rId10" Target="../slideLayouts/slideLayout20.xml" Type="http://schemas.openxmlformats.org/officeDocument/2006/relationships/slideLayout"/><Relationship Id="rId11" Target="../slideLayouts/slideLayout21.xml" Type="http://schemas.openxmlformats.org/officeDocument/2006/relationships/slideLayout"/><Relationship Id="rId12" Target="../slideLayouts/slideLayout22.xml" Type="http://schemas.openxmlformats.org/officeDocument/2006/relationships/slideLayout"/><Relationship Id="rId2" Target="../slideLayouts/slideLayout12.xml" Type="http://schemas.openxmlformats.org/officeDocument/2006/relationships/slideLayout"/><Relationship Id="rId3" Target="../slideLayouts/slideLayout13.xml" Type="http://schemas.openxmlformats.org/officeDocument/2006/relationships/slideLayout"/><Relationship Id="rId4" Target="../slideLayouts/slideLayout14.xml" Type="http://schemas.openxmlformats.org/officeDocument/2006/relationships/slideLayout"/><Relationship Id="rId5" Target="../slideLayouts/slideLayout15.xml" Type="http://schemas.openxmlformats.org/officeDocument/2006/relationships/slideLayout"/><Relationship Id="rId6" Target="../slideLayouts/slideLayout16.xml" Type="http://schemas.openxmlformats.org/officeDocument/2006/relationships/slideLayout"/><Relationship Id="rId7" Target="../slideLayouts/slideLayout17.xml" Type="http://schemas.openxmlformats.org/officeDocument/2006/relationships/slideLayout"/><Relationship Id="rId8" Target="../slideLayouts/slideLayout18.xml" Type="http://schemas.openxmlformats.org/officeDocument/2006/relationships/slideLayout"/><Relationship Id="rId9" Target="../slideLayouts/slideLayout19.xml" Type="http://schemas.openxmlformats.org/officeDocument/2006/relationships/slideLayout"/></Relationships>
</file>

<file path=ppt/slideMasters/_rels/slideMaster3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Relationship Id="rId2" Target="../slideLayouts/slideLayout23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Shape 2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Shape 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Shape 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Shape 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Office 主题​​">
    <p:bg>
      <p:bgPr>
        <a:solidFill>
          <a:srgbClr val="FFFFFF">
            <a:alpha val="100000"/>
          </a:srgbClr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57483699" r:id="rId2"/>
    <p:sldLayoutId id="2157483700" r:id="rId3"/>
    <p:sldLayoutId id="2157483701" r:id="rId4"/>
    <p:sldLayoutId id="2157483702" r:id="rId5"/>
    <p:sldLayoutId id="2157483703" r:id="rId6"/>
    <p:sldLayoutId id="2157483704" r:id="rId7"/>
    <p:sldLayoutId id="2157483705" r:id="rId8"/>
    <p:sldLayoutId id="2157483706" r:id="rId9"/>
    <p:sldLayoutId id="2157483707" r:id="rId10"/>
    <p:sldLayoutId id="2157483708" r:id="rId11"/>
    <p:sldLayoutId id="215748370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默认主题">
    <p:bg>
      <p:bgPr>
        <a:solidFill>
          <a:srgbClr val="FFFFFF">
            <a:alpha val="100000"/>
          </a:srgbClr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5748371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3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10.xml.rels><?xml version="1.0" encoding="UTF-8" standalone="yes"?><Relationships xmlns="http://schemas.openxmlformats.org/package/2006/relationships"><Relationship Id="rId1" Target="../slideLayouts/slideLayout23.xml" Type="http://schemas.openxmlformats.org/officeDocument/2006/relationships/slideLayout"/><Relationship Id="rId2" Target="../notesSlides/notesSlide10.xml" Type="http://schemas.openxmlformats.org/officeDocument/2006/relationships/notesSlide"/></Relationships>
</file>

<file path=ppt/slides/_rels/slide11.xml.rels><?xml version="1.0" encoding="UTF-8" standalone="yes"?><Relationships xmlns="http://schemas.openxmlformats.org/package/2006/relationships"><Relationship Id="rId1" Target="../slideLayouts/slideLayout23.xml" Type="http://schemas.openxmlformats.org/officeDocument/2006/relationships/slideLayout"/><Relationship Id="rId2" Target="../notesSlides/notesSlide11.xml" Type="http://schemas.openxmlformats.org/officeDocument/2006/relationships/notesSlide"/></Relationships>
</file>

<file path=ppt/slides/_rels/slide12.xml.rels><?xml version="1.0" encoding="UTF-8" standalone="yes"?><Relationships xmlns="http://schemas.openxmlformats.org/package/2006/relationships"><Relationship Id="rId1" Target="../slideLayouts/slideLayout23.xml" Type="http://schemas.openxmlformats.org/officeDocument/2006/relationships/slideLayout"/><Relationship Id="rId2" Target="../media/image4.png" Type="http://schemas.openxmlformats.org/officeDocument/2006/relationships/image"/><Relationship Id="rId3" Target="../notesSlides/notesSlide12.xml" Type="http://schemas.openxmlformats.org/officeDocument/2006/relationships/notesSlide"/></Relationships>
</file>

<file path=ppt/slides/_rels/slide13.xml.rels><?xml version="1.0" encoding="UTF-8" standalone="yes"?><Relationships xmlns="http://schemas.openxmlformats.org/package/2006/relationships"><Relationship Id="rId1" Target="../slideLayouts/slideLayout23.xml" Type="http://schemas.openxmlformats.org/officeDocument/2006/relationships/slideLayout"/><Relationship Id="rId2" Target="../notesSlides/notesSlide13.xml" Type="http://schemas.openxmlformats.org/officeDocument/2006/relationships/notesSlide"/></Relationships>
</file>

<file path=ppt/slides/_rels/slide14.xml.rels><?xml version="1.0" encoding="UTF-8" standalone="yes"?><Relationships xmlns="http://schemas.openxmlformats.org/package/2006/relationships"><Relationship Id="rId1" Target="../slideLayouts/slideLayout23.xml" Type="http://schemas.openxmlformats.org/officeDocument/2006/relationships/slideLayout"/><Relationship Id="rId2" Target="../notesSlides/notesSlide14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23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23.xml" Type="http://schemas.openxmlformats.org/officeDocument/2006/relationships/slideLayout"/><Relationship Id="rId2" Target="../media/image1.png" Type="http://schemas.openxmlformats.org/officeDocument/2006/relationships/image"/><Relationship Id="rId3" Target="../notesSlides/notesSlide3.xml" Type="http://schemas.openxmlformats.org/officeDocument/2006/relationships/notesSlide"/></Relationships>
</file>

<file path=ppt/slides/_rels/slide4.xml.rels><?xml version="1.0" encoding="UTF-8" standalone="yes"?><Relationships xmlns="http://schemas.openxmlformats.org/package/2006/relationships"><Relationship Id="rId1" Target="../slideLayouts/slideLayout23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5.xml.rels><?xml version="1.0" encoding="UTF-8" standalone="yes"?><Relationships xmlns="http://schemas.openxmlformats.org/package/2006/relationships"><Relationship Id="rId1" Target="../slideLayouts/slideLayout23.xml" Type="http://schemas.openxmlformats.org/officeDocument/2006/relationships/slideLayout"/><Relationship Id="rId2" Target="../media/image2.png" Type="http://schemas.openxmlformats.org/officeDocument/2006/relationships/image"/><Relationship Id="rId3" Target="../notesSlides/notesSlide5.xml" Type="http://schemas.openxmlformats.org/officeDocument/2006/relationships/notesSlide"/></Relationships>
</file>

<file path=ppt/slides/_rels/slide6.xml.rels><?xml version="1.0" encoding="UTF-8" standalone="yes"?><Relationships xmlns="http://schemas.openxmlformats.org/package/2006/relationships"><Relationship Id="rId1" Target="../slideLayouts/slideLayout23.xml" Type="http://schemas.openxmlformats.org/officeDocument/2006/relationships/slideLayout"/><Relationship Id="rId2" Target="../notesSlides/notesSlide6.xml" Type="http://schemas.openxmlformats.org/officeDocument/2006/relationships/notesSlide"/></Relationships>
</file>

<file path=ppt/slides/_rels/slide7.xml.rels><?xml version="1.0" encoding="UTF-8" standalone="yes"?><Relationships xmlns="http://schemas.openxmlformats.org/package/2006/relationships"><Relationship Id="rId1" Target="../slideLayouts/slideLayout23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_rels/slide8.xml.rels><?xml version="1.0" encoding="UTF-8" standalone="yes"?><Relationships xmlns="http://schemas.openxmlformats.org/package/2006/relationships"><Relationship Id="rId1" Target="../slideLayouts/slideLayout23.xml" Type="http://schemas.openxmlformats.org/officeDocument/2006/relationships/slideLayout"/><Relationship Id="rId2" Target="../notesSlides/notesSlide8.xml" Type="http://schemas.openxmlformats.org/officeDocument/2006/relationships/notesSlide"/></Relationships>
</file>

<file path=ppt/slides/_rels/slide9.xml.rels><?xml version="1.0" encoding="UTF-8" standalone="yes"?><Relationships xmlns="http://schemas.openxmlformats.org/package/2006/relationships"><Relationship Id="rId1" Target="../slideLayouts/slideLayout23.xml" Type="http://schemas.openxmlformats.org/officeDocument/2006/relationships/slideLayout"/><Relationship Id="rId2" Target="../media/image3.png" Type="http://schemas.openxmlformats.org/officeDocument/2006/relationships/image"/><Relationship Id="rId3" Target="../notesSlides/notesSlide9.xml" Type="http://schemas.openxmlformats.org/officeDocument/2006/relationships/notesSlide"/></Relationships>
</file>

<file path=ppt/slides/slide1.xml><?xml version="1.0" encoding="utf-8"?>
<p:sld xmlns:p="http://schemas.openxmlformats.org/presentationml/2006/main" xmlns:a="http://schemas.openxmlformats.org/drawingml/2006/main">
  <p:cSld>
    <p:bg>
      <p:bgPr>
        <a:solidFill>
          <a:srgbClr val="F8F9F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609600" y="609600"/>
            <a:ext cx="109728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2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引子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609600" y="2235157"/>
            <a:ext cx="109728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25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为什么我们需要真正理解规则的模型？</a:t>
            </a:r>
            <a:endParaRPr lang="en-US" sz="1100"/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>
  <p:cSld>
    <p:bg>
      <p:bgPr>
        <a:solidFill>
          <a:srgbClr val="F8F9F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762000" y="762000"/>
            <a:ext cx="10668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6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四、架构核心：二元组计算示例 (r=2)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762000" y="1778000"/>
            <a:ext cx="3302000" cy="4064000"/>
          </a:xfrm>
          <a:prstGeom prst="roundRect">
            <a:avLst>
              <a:gd name="adj" fmla="val 3846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27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4" id="4"/>
          <p:cNvSpPr/>
          <p:nvPr/>
        </p:nvSpPr>
        <p:spPr>
          <a:xfrm rot="0" flipH="false" flipV="false">
            <a:off x="1016000" y="2032000"/>
            <a:ext cx="2794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01. 输入层 (Input)</a:t>
            </a:r>
            <a:endParaRPr lang="en-US" sz="1100"/>
          </a:p>
        </p:txBody>
      </p:sp>
      <p:cxnSp>
        <p:nvCxnSpPr>
          <p:cNvPr name="Connector 5" id="5"/>
          <p:cNvCxnSpPr/>
          <p:nvPr/>
        </p:nvCxnSpPr>
        <p:spPr>
          <a:xfrm rot="-15626" flipH="false" flipV="false">
            <a:off x="1016014" y="2470150"/>
            <a:ext cx="2794000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2E8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name="AutoShape 6" id="6"/>
          <p:cNvSpPr/>
          <p:nvPr/>
        </p:nvSpPr>
        <p:spPr>
          <a:xfrm rot="0" flipH="false" flipV="false">
            <a:off x="1016000" y="2667000"/>
            <a:ext cx="2794000" cy="762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1元张量 (Unary)</a:t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2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形状: [m, C1]</a:t>
            </a:r>
          </a:p>
        </p:txBody>
      </p:sp>
      <p:sp>
        <p:nvSpPr>
          <p:cNvPr name="AutoShape 7" id="7"/>
          <p:cNvSpPr/>
          <p:nvPr/>
        </p:nvSpPr>
        <p:spPr>
          <a:xfrm rot="0" flipH="false" flipV="false">
            <a:off x="1016000" y="3429000"/>
            <a:ext cx="2794000" cy="762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2元张量 (Binary)</a:t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2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形状: [m, m-1, C2]</a:t>
            </a:r>
          </a:p>
        </p:txBody>
      </p:sp>
      <p:sp>
        <p:nvSpPr>
          <p:cNvPr name="AutoShape 8" id="8"/>
          <p:cNvSpPr/>
          <p:nvPr/>
        </p:nvSpPr>
        <p:spPr>
          <a:xfrm rot="0" flipH="false" flipV="false">
            <a:off x="1016000" y="4191000"/>
            <a:ext cx="2794000" cy="762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3元张量 (Ternary)</a:t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2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形状: [m, m-1, m-2, C3]</a:t>
            </a:r>
          </a:p>
        </p:txBody>
      </p:sp>
      <p:sp>
        <p:nvSpPr>
          <p:cNvPr name="AutoShape 9" id="9"/>
          <p:cNvSpPr/>
          <p:nvPr/>
        </p:nvSpPr>
        <p:spPr>
          <a:xfrm rot="0" flipH="false" flipV="false">
            <a:off x="4445000" y="1778000"/>
            <a:ext cx="3302000" cy="4064000"/>
          </a:xfrm>
          <a:prstGeom prst="roundRect">
            <a:avLst>
              <a:gd name="adj" fmla="val 3846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27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10" id="10"/>
          <p:cNvSpPr/>
          <p:nvPr/>
        </p:nvSpPr>
        <p:spPr>
          <a:xfrm rot="0" flipH="false" flipV="false">
            <a:off x="4699000" y="2032000"/>
            <a:ext cx="2794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5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02. 组间计算 (Inter-group)</a:t>
            </a:r>
            <a:endParaRPr lang="en-US" sz="1100"/>
          </a:p>
        </p:txBody>
      </p:sp>
      <p:cxnSp>
        <p:nvCxnSpPr>
          <p:cNvPr name="Connector 11" id="11"/>
          <p:cNvCxnSpPr/>
          <p:nvPr/>
        </p:nvCxnSpPr>
        <p:spPr>
          <a:xfrm rot="-15626" flipH="false" flipV="false">
            <a:off x="4699014" y="2470150"/>
            <a:ext cx="2794000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2E8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name="AutoShape 12" id="12"/>
          <p:cNvSpPr/>
          <p:nvPr/>
        </p:nvSpPr>
        <p:spPr>
          <a:xfrm rot="0" flipH="false" flipV="false">
            <a:off x="4699000" y="2667000"/>
            <a:ext cx="2794000" cy="762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维度对齐变换</a:t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2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1元 → Expand → [m, m-1, C1]</a:t>
            </a:r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2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3元 → Reduce → [m, m-1, 2*C3]</a:t>
            </a:r>
          </a:p>
        </p:txBody>
      </p:sp>
      <p:sp>
        <p:nvSpPr>
          <p:cNvPr name="AutoShape 13" id="13"/>
          <p:cNvSpPr/>
          <p:nvPr/>
        </p:nvSpPr>
        <p:spPr>
          <a:xfrm rot="0" flipH="false" flipV="false">
            <a:off x="4699000" y="3556000"/>
            <a:ext cx="2794000" cy="1016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特征拼接 (Concat)</a:t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2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合并 1元+2元+3元 特征</a:t>
            </a:r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2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中间张量 I: [m, m-1, C1+C2+2C3]</a:t>
            </a:r>
          </a:p>
        </p:txBody>
      </p:sp>
      <p:sp>
        <p:nvSpPr>
          <p:cNvPr name="AutoShape 14" id="14"/>
          <p:cNvSpPr/>
          <p:nvPr/>
        </p:nvSpPr>
        <p:spPr>
          <a:xfrm rot="0" flipH="false" flipV="false">
            <a:off x="8128000" y="1778000"/>
            <a:ext cx="3302000" cy="4064000"/>
          </a:xfrm>
          <a:prstGeom prst="roundRect">
            <a:avLst>
              <a:gd name="adj" fmla="val 3846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27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15" id="15"/>
          <p:cNvSpPr/>
          <p:nvPr/>
        </p:nvSpPr>
        <p:spPr>
          <a:xfrm rot="0" flipH="false" flipV="false">
            <a:off x="8382000" y="2032000"/>
            <a:ext cx="2794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7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03. 组内计算 (Intra-group)</a:t>
            </a:r>
            <a:endParaRPr lang="en-US" sz="1100"/>
          </a:p>
        </p:txBody>
      </p:sp>
      <p:cxnSp>
        <p:nvCxnSpPr>
          <p:cNvPr name="Connector 16" id="16"/>
          <p:cNvCxnSpPr/>
          <p:nvPr/>
        </p:nvCxnSpPr>
        <p:spPr>
          <a:xfrm rot="-15626" flipH="false" flipV="false">
            <a:off x="8382014" y="2470150"/>
            <a:ext cx="2794000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2E8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name="AutoShape 17" id="17"/>
          <p:cNvSpPr/>
          <p:nvPr/>
        </p:nvSpPr>
        <p:spPr>
          <a:xfrm rot="0" flipH="false" flipV="false">
            <a:off x="8382000" y="2667000"/>
            <a:ext cx="2794000" cy="762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排列增强 (Permute)</a:t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2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2! = 2种排列组合，扩大特征维度</a:t>
            </a:r>
          </a:p>
        </p:txBody>
      </p:sp>
      <p:sp>
        <p:nvSpPr>
          <p:cNvPr name="AutoShape 18" id="18"/>
          <p:cNvSpPr/>
          <p:nvPr/>
        </p:nvSpPr>
        <p:spPr>
          <a:xfrm rot="0" flipH="false" flipV="false">
            <a:off x="8382000" y="3556000"/>
            <a:ext cx="2794000" cy="1016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共享 MLP + Sigmoid</a:t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2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提取高阶交互特征</a:t>
            </a:r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2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最终输出 O: [m, m-1, C_new]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>
  <p:cSld>
    <p:bg>
      <p:bgPr>
        <a:solidFill>
          <a:srgbClr val="F8F9F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762000" y="762000"/>
            <a:ext cx="10668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6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五、表达能力与计算复杂度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762000" y="1778000"/>
            <a:ext cx="5080000" cy="4318000"/>
          </a:xfrm>
          <a:prstGeom prst="roundRect">
            <a:avLst>
              <a:gd name="adj" fmla="val 2941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4" id="4"/>
          <p:cNvSpPr/>
          <p:nvPr/>
        </p:nvSpPr>
        <p:spPr>
          <a:xfrm rot="0" flipH="false" flipV="false">
            <a:off x="1016000" y="2032000"/>
            <a:ext cx="4572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20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表达能力的决定因素 (超参数)</a:t>
            </a:r>
            <a:endParaRPr lang="en-US" sz="1100"/>
          </a:p>
        </p:txBody>
      </p:sp>
      <p:sp>
        <p:nvSpPr>
          <p:cNvPr name="AutoShape 5" id="5"/>
          <p:cNvSpPr/>
          <p:nvPr/>
        </p:nvSpPr>
        <p:spPr>
          <a:xfrm rot="0" flipH="false" flipV="false">
            <a:off x="1016000" y="2603500"/>
            <a:ext cx="4572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1. 深度 D (Depth)</a:t>
            </a:r>
            <a:endParaRPr lang="en-US" sz="1100"/>
          </a:p>
        </p:txBody>
      </p:sp>
      <p:sp>
        <p:nvSpPr>
          <p:cNvPr name="AutoShape 6" id="6"/>
          <p:cNvSpPr/>
          <p:nvPr/>
        </p:nvSpPr>
        <p:spPr>
          <a:xfrm rot="0" flipH="false" flipV="false">
            <a:off x="1016000" y="2921000"/>
            <a:ext cx="4572000" cy="254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最大推理步数，决定逻辑链的长度。</a:t>
            </a:r>
            <a:endParaRPr lang="en-US" sz="1100"/>
          </a:p>
        </p:txBody>
      </p:sp>
      <p:sp>
        <p:nvSpPr>
          <p:cNvPr name="AutoShape 7" id="7"/>
          <p:cNvSpPr/>
          <p:nvPr/>
        </p:nvSpPr>
        <p:spPr>
          <a:xfrm rot="0" flipH="false" flipV="false">
            <a:off x="1016000" y="3302000"/>
            <a:ext cx="4572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2. 广度 B (Breadth)</a:t>
            </a:r>
            <a:endParaRPr lang="en-US" sz="1100"/>
          </a:p>
        </p:txBody>
      </p:sp>
      <p:sp>
        <p:nvSpPr>
          <p:cNvPr name="AutoShape 8" id="8"/>
          <p:cNvSpPr/>
          <p:nvPr/>
        </p:nvSpPr>
        <p:spPr>
          <a:xfrm rot="0" flipH="false" flipV="false">
            <a:off x="1016000" y="3619500"/>
            <a:ext cx="4572000" cy="254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谓词的最大元数，通常为常数 (如2或3)。</a:t>
            </a:r>
            <a:endParaRPr lang="en-US" sz="1100"/>
          </a:p>
        </p:txBody>
      </p:sp>
      <p:sp>
        <p:nvSpPr>
          <p:cNvPr name="AutoShape 9" id="9"/>
          <p:cNvSpPr/>
          <p:nvPr/>
        </p:nvSpPr>
        <p:spPr>
          <a:xfrm rot="0" flipH="false" flipV="false">
            <a:off x="1016000" y="4000500"/>
            <a:ext cx="4572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3. 每层谓词数 C (Width)</a:t>
            </a:r>
            <a:endParaRPr lang="en-US" sz="1100"/>
          </a:p>
        </p:txBody>
      </p:sp>
      <p:sp>
        <p:nvSpPr>
          <p:cNvPr name="AutoShape 10" id="10"/>
          <p:cNvSpPr/>
          <p:nvPr/>
        </p:nvSpPr>
        <p:spPr>
          <a:xfrm rot="0" flipH="false" flipV="false">
            <a:off x="1016000" y="4318000"/>
            <a:ext cx="4572000" cy="254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网络的宽度，决定并行处理的逻辑单元数量。</a:t>
            </a:r>
            <a:endParaRPr lang="en-US" sz="1100"/>
          </a:p>
        </p:txBody>
      </p:sp>
      <p:sp>
        <p:nvSpPr>
          <p:cNvPr name="AutoShape 11" id="11"/>
          <p:cNvSpPr/>
          <p:nvPr/>
        </p:nvSpPr>
        <p:spPr>
          <a:xfrm rot="0" flipH="false" flipV="false">
            <a:off x="1016000" y="4699000"/>
            <a:ext cx="4572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4. MLP 容量</a:t>
            </a:r>
            <a:endParaRPr lang="en-US" sz="1100"/>
          </a:p>
        </p:txBody>
      </p:sp>
      <p:sp>
        <p:nvSpPr>
          <p:cNvPr name="AutoShape 12" id="12"/>
          <p:cNvSpPr/>
          <p:nvPr/>
        </p:nvSpPr>
        <p:spPr>
          <a:xfrm rot="0" flipH="false" flipV="false">
            <a:off x="1016000" y="5016500"/>
            <a:ext cx="4572000" cy="254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负责学习底层布尔逻辑的非线性映射能力。</a:t>
            </a:r>
            <a:endParaRPr lang="en-US" sz="1100"/>
          </a:p>
        </p:txBody>
      </p:sp>
      <p:sp>
        <p:nvSpPr>
          <p:cNvPr name="AutoShape 13" id="13"/>
          <p:cNvSpPr/>
          <p:nvPr/>
        </p:nvSpPr>
        <p:spPr>
          <a:xfrm rot="0" flipH="false" flipV="false">
            <a:off x="6223000" y="1778000"/>
            <a:ext cx="5207000" cy="4318000"/>
          </a:xfrm>
          <a:prstGeom prst="roundRect">
            <a:avLst>
              <a:gd name="adj" fmla="val 2941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14" id="14"/>
          <p:cNvSpPr/>
          <p:nvPr/>
        </p:nvSpPr>
        <p:spPr>
          <a:xfrm rot="0" flipH="false" flipV="false">
            <a:off x="6477000" y="2032000"/>
            <a:ext cx="4699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20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计算复杂度分析</a:t>
            </a:r>
            <a:endParaRPr lang="en-US" sz="1100"/>
          </a:p>
        </p:txBody>
      </p:sp>
      <p:sp>
        <p:nvSpPr>
          <p:cNvPr name="AutoShape 15" id="15"/>
          <p:cNvSpPr/>
          <p:nvPr/>
        </p:nvSpPr>
        <p:spPr>
          <a:xfrm rot="0" flipH="false" flipV="false">
            <a:off x="6477000" y="2540000"/>
            <a:ext cx="4699000" cy="508000"/>
          </a:xfrm>
          <a:prstGeom prst="roundRect">
            <a:avLst>
              <a:gd name="adj" fmla="val 12500"/>
            </a:avLst>
          </a:prstGeom>
          <a:solidFill>
            <a:srgbClr val="3182CE">
              <a:alpha val="10000"/>
            </a:srgbClr>
          </a:solidFill>
          <a:ln w="12700" cmpd="sng" cap="flat">
            <a:noFill/>
            <a:prstDash val="solid"/>
            <a:round/>
          </a:ln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16" id="16"/>
          <p:cNvSpPr/>
          <p:nvPr/>
        </p:nvSpPr>
        <p:spPr>
          <a:xfrm rot="0" flipH="false" flipV="false">
            <a:off x="6604000" y="2641600"/>
            <a:ext cx="4445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传播复杂度：</a:t>
            </a:r>
            <a:r>
              <a:rPr lang="en-US" b="true" i="false" strike="noStrike" u="none" sz="14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O(m^B × D × C²)</a:t>
            </a:r>
            <a:endParaRPr lang="en-US" sz="1100"/>
          </a:p>
        </p:txBody>
      </p:sp>
      <p:sp>
        <p:nvSpPr>
          <p:cNvPr name="AutoShape 17" id="17"/>
          <p:cNvSpPr/>
          <p:nvPr/>
        </p:nvSpPr>
        <p:spPr>
          <a:xfrm rot="0" flipH="false" flipV="false">
            <a:off x="6477000" y="3111500"/>
            <a:ext cx="4699000" cy="508000"/>
          </a:xfrm>
          <a:prstGeom prst="roundRect">
            <a:avLst>
              <a:gd name="adj" fmla="val 12500"/>
            </a:avLst>
          </a:prstGeom>
          <a:solidFill>
            <a:srgbClr val="3182CE">
              <a:alpha val="10000"/>
            </a:srgbClr>
          </a:solidFill>
          <a:ln w="12700" cmpd="sng" cap="flat">
            <a:noFill/>
            <a:prstDash val="solid"/>
            <a:round/>
          </a:ln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18" id="18"/>
          <p:cNvSpPr/>
          <p:nvPr/>
        </p:nvSpPr>
        <p:spPr>
          <a:xfrm rot="0" flipH="false" flipV="false">
            <a:off x="6604000" y="3213100"/>
            <a:ext cx="4445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参数数量：</a:t>
            </a:r>
            <a:r>
              <a:rPr lang="en-US" b="true" i="false" strike="noStrike" u="none" sz="14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O(D × C²)</a:t>
            </a:r>
            <a:endParaRPr lang="en-US" sz="1100"/>
          </a:p>
        </p:txBody>
      </p:sp>
      <p:sp>
        <p:nvSpPr>
          <p:cNvPr name="AutoShape 19" id="19"/>
          <p:cNvSpPr/>
          <p:nvPr/>
        </p:nvSpPr>
        <p:spPr>
          <a:xfrm rot="0" flipH="false" flipV="false">
            <a:off x="6477000" y="3810000"/>
            <a:ext cx="4699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20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核心优势：高效扩展</a:t>
            </a:r>
            <a:endParaRPr lang="en-US" sz="1100"/>
          </a:p>
        </p:txBody>
      </p:sp>
      <p:sp>
        <p:nvSpPr>
          <p:cNvPr name="AutoShape 20" id="20"/>
          <p:cNvSpPr/>
          <p:nvPr/>
        </p:nvSpPr>
        <p:spPr>
          <a:xfrm rot="0" flipH="false" flipV="false">
            <a:off x="6477000" y="4254500"/>
            <a:ext cx="4699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• 复杂度随谓词数 C</a:t>
            </a:r>
            <a:r>
              <a:rPr lang="en-US" b="true" i="false" strike="noStrike" u="none" sz="14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二次增长</a:t>
            </a:r>
            <a:r>
              <a:rPr lang="en-US" b="fals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(vs ILP 指数增长)</a:t>
            </a:r>
            <a:endParaRPr lang="en-US" sz="1100"/>
          </a:p>
        </p:txBody>
      </p:sp>
      <p:sp>
        <p:nvSpPr>
          <p:cNvPr name="AutoShape 21" id="21"/>
          <p:cNvSpPr/>
          <p:nvPr/>
        </p:nvSpPr>
        <p:spPr>
          <a:xfrm rot="0" flipH="false" flipV="false">
            <a:off x="6477000" y="4572000"/>
            <a:ext cx="4699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• B 通常为小常数，有效规避了 m 的指数爆炸</a:t>
            </a:r>
            <a:endParaRPr lang="en-US" sz="1100"/>
          </a:p>
        </p:txBody>
      </p:sp>
      <p:sp>
        <p:nvSpPr>
          <p:cNvPr name="AutoShape 22" id="22"/>
          <p:cNvSpPr/>
          <p:nvPr/>
        </p:nvSpPr>
        <p:spPr>
          <a:xfrm rot="0" flipH="false" flipV="false">
            <a:off x="6477000" y="4889500"/>
            <a:ext cx="4699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• 能处理更复杂的逻辑规则和大规模问题</a:t>
            </a:r>
            <a:endParaRPr lang="en-US" sz="1100"/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9F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762000" y="762000"/>
            <a:ext cx="10668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6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六、实验验证：小训练，大泛化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762000" y="1524000"/>
            <a:ext cx="10668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实验设定：所有任务均在小尺寸问题上训练，在大尺寸问题上测试，以验证模型的跨尺度泛化能力。</a:t>
            </a:r>
            <a:endParaRPr lang="en-US" sz="1100"/>
          </a:p>
        </p:txBody>
      </p:sp>
      <p:graphicFrame>
        <p:nvGraphicFramePr>
          <p:cNvPr name="Table 4" id="4"/>
          <p:cNvGraphicFramePr>
            <a:graphicFrameLocks noGrp="true"/>
          </p:cNvGraphicFramePr>
          <p:nvPr/>
        </p:nvGraphicFramePr>
        <p:xfrm>
          <a:off x="762000" y="2032000"/>
          <a:ext cx="10668000" cy="304800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778000"/>
                <a:gridCol w="1270000"/>
                <a:gridCol w="1270000"/>
                <a:gridCol w="2032000"/>
                <a:gridCol w="2286000"/>
                <a:gridCol w="2032000"/>
              </a:tblGrid>
              <a:tr h="508000"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true" i="false" strike="noStrike" u="none" sz="1400">
                          <a:solidFill>
                            <a:srgbClr val="2D3748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任务类型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>
                        <a:alpha val="100000"/>
                      </a:srgbClr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true" i="false" strike="noStrike" u="none" sz="1400">
                          <a:solidFill>
                            <a:srgbClr val="2D3748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训练尺寸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>
                        <a:alpha val="100000"/>
                      </a:srgbClr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true" i="false" strike="noStrike" u="none" sz="1400">
                          <a:solidFill>
                            <a:srgbClr val="2D3748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测试尺寸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>
                        <a:alpha val="100000"/>
                      </a:srgbClr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true" i="false" strike="noStrike" u="none" sz="1400">
                          <a:solidFill>
                            <a:srgbClr val="3182CE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NLM (本文)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8FF">
                        <a:alpha val="100000"/>
                      </a:srgbClr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true" i="false" strike="noStrike" u="none" sz="1400">
                          <a:solidFill>
                            <a:srgbClr val="2D3748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MemNN (纯神经)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>
                        <a:alpha val="100000"/>
                      </a:srgbClr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true" i="false" strike="noStrike" u="none" sz="1400">
                          <a:solidFill>
                            <a:srgbClr val="2D3748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∂ILP (纯符号)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>
                        <a:alpha val="100000"/>
                      </a:srgbClr>
                    </a:solidFill>
                  </a:tcPr>
                </a:tc>
              </a:tr>
              <a:tr h="635000"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false" i="false" strike="noStrike" u="none" sz="1300">
                          <a:solidFill>
                            <a:srgbClr val="4A5568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亲属树推理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false" i="false" strike="noStrike" u="none" sz="1300">
                          <a:solidFill>
                            <a:srgbClr val="4A5568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m=20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false" i="false" strike="noStrike" u="none" sz="1300">
                          <a:solidFill>
                            <a:srgbClr val="4A5568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m=100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true" i="false" strike="noStrike" u="none" sz="1300">
                          <a:solidFill>
                            <a:srgbClr val="3182CE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100% 准确率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false" i="false" strike="noStrike" u="none" sz="1300">
                          <a:solidFill>
                            <a:srgbClr val="718096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骤降 (59.8%~81.7%)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false" i="false" strike="noStrike" u="none" sz="1300">
                          <a:solidFill>
                            <a:srgbClr val="4A5568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100% 准确率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5000"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false" i="false" strike="noStrike" u="none" sz="1300">
                          <a:solidFill>
                            <a:srgbClr val="4A5568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通用图推理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false" i="false" strike="noStrike" u="none" sz="1300">
                          <a:solidFill>
                            <a:srgbClr val="4A5568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m=10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false" i="false" strike="noStrike" u="none" sz="1300">
                          <a:solidFill>
                            <a:srgbClr val="4A5568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m=50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true" i="false" strike="noStrike" u="none" sz="1300">
                          <a:solidFill>
                            <a:srgbClr val="3182CE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100% 准确率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false" i="false" strike="noStrike" u="none" sz="1300">
                          <a:solidFill>
                            <a:srgbClr val="718096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骤降 (43.9%~93.1%)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false" i="false" strike="noStrike" u="none" sz="1300">
                          <a:solidFill>
                            <a:srgbClr val="4A5568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100% (部分缺失)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5000"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false" i="false" strike="noStrike" u="none" sz="1300">
                          <a:solidFill>
                            <a:srgbClr val="4A5568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积木世界 (RL)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false" i="false" strike="noStrike" u="none" sz="1300">
                          <a:solidFill>
                            <a:srgbClr val="4A5568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m≤12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false" i="false" strike="noStrike" u="none" sz="1300">
                          <a:solidFill>
                            <a:srgbClr val="4A5568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m=50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true" i="false" strike="noStrike" u="none" sz="1300">
                          <a:solidFill>
                            <a:srgbClr val="3182CE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100% / 84步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false" i="false" strike="noStrike" u="none" sz="1300">
                          <a:solidFill>
                            <a:srgbClr val="718096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0% 完成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false" i="false" strike="noStrike" u="none" sz="1300">
                          <a:solidFill>
                            <a:srgbClr val="718096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无法扩展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5000"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false" i="false" strike="noStrike" u="none" sz="1300">
                          <a:solidFill>
                            <a:srgbClr val="4A5568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最短路径 (RL)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false" i="false" strike="noStrike" u="none" sz="1300">
                          <a:solidFill>
                            <a:srgbClr val="4A5568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m≤12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false" i="false" strike="noStrike" u="none" sz="1300">
                          <a:solidFill>
                            <a:srgbClr val="4A5568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m=50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true" i="false" strike="noStrike" u="none" sz="1300">
                          <a:solidFill>
                            <a:srgbClr val="3182CE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100% / 4步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false" i="false" strike="noStrike" u="none" sz="1300">
                          <a:solidFill>
                            <a:srgbClr val="718096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12% / 42.7步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 anchor="t" rtlCol="false"/>
                    <a:lstStyle/>
                    <a:p>
                      <a:pPr algn="ctr" indent="0">
                        <a:lnSpc>
                          <a:spcPct val="100000"/>
                        </a:lnSpc>
                        <a:defRPr/>
                      </a:pPr>
                      <a:r>
                        <a:rPr lang="en-US" b="false" i="false" strike="noStrike" u="none" sz="1300">
                          <a:solidFill>
                            <a:srgbClr val="718096"/>
                          </a:solidFill>
                          <a:latin typeface="Noto Sans SC"/>
                          <a:ea typeface="Noto Sans SC"/>
                          <a:cs typeface="Noto Sans SC"/>
                          <a:sym typeface="Noto Sans SC"/>
                        </a:rPr>
                        <a:t>无法扩展</a:t>
                      </a:r>
                      <a:endParaRPr lang="en-US" sz="1100"/>
                    </a:p>
                  </a:txBody>
                  <a:tcPr anchor="t" marL="101600" marR="101600" marT="101600" marB="101600">
                    <a:lnL cmpd="sng" algn="ctr" cap="flat" w="0"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0"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0"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0"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name="AutoShape 5" id="5"/>
          <p:cNvSpPr/>
          <p:nvPr/>
        </p:nvSpPr>
        <p:spPr>
          <a:xfrm rot="0" flipH="false" flipV="false">
            <a:off x="762000" y="5461000"/>
            <a:ext cx="10668000" cy="1016000"/>
          </a:xfrm>
          <a:prstGeom prst="roundRect">
            <a:avLst>
              <a:gd name="adj" fmla="val 12500"/>
            </a:avLst>
          </a:prstGeom>
          <a:solidFill>
            <a:srgbClr val="EBF8FF">
              <a:alpha val="100000"/>
            </a:srgbClr>
          </a:solidFill>
          <a:ln w="12700" cmpd="sng" cap="flat">
            <a:solidFill>
              <a:srgbClr val="BEE3F8">
                <a:alpha val="100000"/>
              </a:srgbClr>
            </a:solidFill>
            <a:prstDash val="solid"/>
            <a:round/>
          </a:ln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pic>
        <p:nvPicPr>
          <p:cNvPr name="Picture 6" id="6"/>
          <p:cNvPicPr>
            <a:picLocks noChangeAspect="true"/>
          </p:cNvPicPr>
          <p:nvPr/>
        </p:nvPicPr>
        <p:blipFill>
          <a:blip r:embed="rId2"/>
          <a:srcRect l="0" r="0" t="0" b="0"/>
          <a:stretch>
            <a:fillRect/>
          </a:stretch>
        </p:blipFill>
        <p:spPr>
          <a:xfrm rot="0" flipH="false" flipV="false">
            <a:off x="1016000" y="5689600"/>
            <a:ext cx="304800" cy="304800"/>
          </a:xfrm>
          <a:prstGeom prst="rect">
            <a:avLst/>
          </a:prstGeom>
          <a:ln w="12700">
            <a:noFill/>
            <a:prstDash val="solid"/>
          </a:ln>
        </p:spPr>
      </p:pic>
      <p:sp>
        <p:nvSpPr>
          <p:cNvPr name="AutoShape 7" id="7"/>
          <p:cNvSpPr/>
          <p:nvPr/>
        </p:nvSpPr>
        <p:spPr>
          <a:xfrm rot="0" flipH="false" flipV="false">
            <a:off x="1460500" y="5588000"/>
            <a:ext cx="9779000" cy="762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核心结论：NLM 实现完美泛化</a:t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400">
                <a:solidFill>
                  <a:srgbClr val="4A5568"/>
                </a:solidFill>
                <a:latin typeface="Noto Sans SC"/>
                <a:ea typeface="Noto Sans SC"/>
                <a:cs typeface="Noto Sans SC"/>
                <a:sym typeface="Noto Sans SC"/>
              </a:rPr>
              <a:t>相比纯神经网络基线（MemNN）的泛化能力骤降，以及纯符号基线（∂ILP）在复杂任务上的扩展性瓶颈，NLM 在所有推理与决策任务中均保持了 100% 的准确率与完成率。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>
  <p:cSld>
    <p:bg>
      <p:bgPr>
        <a:solidFill>
          <a:srgbClr val="F8F9F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762000" y="762000"/>
            <a:ext cx="10668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6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七、核心贡献与未来方向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762000" y="1651000"/>
            <a:ext cx="5207000" cy="4572000"/>
          </a:xfrm>
          <a:prstGeom prst="roundRect">
            <a:avLst>
              <a:gd name="adj" fmla="val 2777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4" id="4"/>
          <p:cNvSpPr/>
          <p:nvPr/>
        </p:nvSpPr>
        <p:spPr>
          <a:xfrm rot="0" flipH="false" flipV="false">
            <a:off x="1016000" y="1905000"/>
            <a:ext cx="4699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20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核心贡献</a:t>
            </a:r>
            <a:endParaRPr lang="en-US" sz="1100"/>
          </a:p>
        </p:txBody>
      </p:sp>
      <p:cxnSp>
        <p:nvCxnSpPr>
          <p:cNvPr name="Connector 5" id="5"/>
          <p:cNvCxnSpPr/>
          <p:nvPr/>
        </p:nvCxnSpPr>
        <p:spPr>
          <a:xfrm rot="-9291" flipH="false" flipV="false">
            <a:off x="1016009" y="2343150"/>
            <a:ext cx="4699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2E8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name="AutoShape 6" id="6"/>
          <p:cNvSpPr/>
          <p:nvPr/>
        </p:nvSpPr>
        <p:spPr>
          <a:xfrm rot="0" flipH="false" flipV="false">
            <a:off x="1016000" y="2476500"/>
            <a:ext cx="381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01</a:t>
            </a:r>
            <a:endParaRPr lang="en-US" sz="1100"/>
          </a:p>
        </p:txBody>
      </p:sp>
      <p:sp>
        <p:nvSpPr>
          <p:cNvPr name="AutoShape 7" id="7"/>
          <p:cNvSpPr/>
          <p:nvPr/>
        </p:nvSpPr>
        <p:spPr>
          <a:xfrm rot="0" flipH="false" flipV="false">
            <a:off x="1460500" y="2476500"/>
            <a:ext cx="42545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5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首次统一归纳与推理</a:t>
            </a:r>
            <a:endParaRPr lang="en-US" sz="1100"/>
          </a:p>
        </p:txBody>
      </p:sp>
      <p:sp>
        <p:nvSpPr>
          <p:cNvPr name="AutoShape 8" id="8"/>
          <p:cNvSpPr/>
          <p:nvPr/>
        </p:nvSpPr>
        <p:spPr>
          <a:xfrm rot="0" flipH="false" flipV="false">
            <a:off x="1460500" y="2794000"/>
            <a:ext cx="42545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3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提出首个实现一阶逻辑Horn子句的神经符号架构，打通归纳学习与逻辑推理。</a:t>
            </a:r>
            <a:endParaRPr lang="en-US" sz="1100"/>
          </a:p>
        </p:txBody>
      </p:sp>
      <p:sp>
        <p:nvSpPr>
          <p:cNvPr name="AutoShape 9" id="9"/>
          <p:cNvSpPr/>
          <p:nvPr/>
        </p:nvSpPr>
        <p:spPr>
          <a:xfrm rot="0" flipH="false" flipV="false">
            <a:off x="1016000" y="3302000"/>
            <a:ext cx="381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02</a:t>
            </a:r>
            <a:endParaRPr lang="en-US" sz="1100"/>
          </a:p>
        </p:txBody>
      </p:sp>
      <p:sp>
        <p:nvSpPr>
          <p:cNvPr name="AutoShape 10" id="10"/>
          <p:cNvSpPr/>
          <p:nvPr/>
        </p:nvSpPr>
        <p:spPr>
          <a:xfrm rot="0" flipH="false" flipV="false">
            <a:off x="1460500" y="3302000"/>
            <a:ext cx="42545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5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概率张量表示创新</a:t>
            </a:r>
            <a:endParaRPr lang="en-US" sz="1100"/>
          </a:p>
        </p:txBody>
      </p:sp>
      <p:sp>
        <p:nvSpPr>
          <p:cNvPr name="AutoShape 11" id="11"/>
          <p:cNvSpPr/>
          <p:nvPr/>
        </p:nvSpPr>
        <p:spPr>
          <a:xfrm rot="0" flipH="false" flipV="false">
            <a:off x="1460500" y="3619500"/>
            <a:ext cx="42545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3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利用概率张量表示谓词并结合权重共享，有效解决了纯神经网络的泛化难题。</a:t>
            </a:r>
            <a:endParaRPr lang="en-US" sz="1100"/>
          </a:p>
        </p:txBody>
      </p:sp>
      <p:sp>
        <p:nvSpPr>
          <p:cNvPr name="AutoShape 12" id="12"/>
          <p:cNvSpPr/>
          <p:nvPr/>
        </p:nvSpPr>
        <p:spPr>
          <a:xfrm rot="0" flipH="false" flipV="false">
            <a:off x="1016000" y="4127500"/>
            <a:ext cx="381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03</a:t>
            </a:r>
            <a:endParaRPr lang="en-US" sz="1100"/>
          </a:p>
        </p:txBody>
      </p:sp>
      <p:sp>
        <p:nvSpPr>
          <p:cNvPr name="AutoShape 13" id="13"/>
          <p:cNvSpPr/>
          <p:nvPr/>
        </p:nvSpPr>
        <p:spPr>
          <a:xfrm rot="0" flipH="false" flipV="false">
            <a:off x="1460500" y="4127500"/>
            <a:ext cx="42545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5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核心算子高效扩展</a:t>
            </a:r>
            <a:endParaRPr lang="en-US" sz="1100"/>
          </a:p>
        </p:txBody>
      </p:sp>
      <p:sp>
        <p:nvSpPr>
          <p:cNvPr name="AutoShape 14" id="14"/>
          <p:cNvSpPr/>
          <p:nvPr/>
        </p:nvSpPr>
        <p:spPr>
          <a:xfrm rot="0" flipH="false" flipV="false">
            <a:off x="1460500" y="4445000"/>
            <a:ext cx="42545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3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设计Expand/Reduce算子，以多项式复杂度解决了传统ILP方法难以扩展的问题。</a:t>
            </a:r>
            <a:endParaRPr lang="en-US" sz="1100"/>
          </a:p>
        </p:txBody>
      </p:sp>
      <p:sp>
        <p:nvSpPr>
          <p:cNvPr name="AutoShape 15" id="15"/>
          <p:cNvSpPr/>
          <p:nvPr/>
        </p:nvSpPr>
        <p:spPr>
          <a:xfrm rot="0" flipH="false" flipV="false">
            <a:off x="1016000" y="4953000"/>
            <a:ext cx="381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04</a:t>
            </a:r>
            <a:endParaRPr lang="en-US" sz="1100"/>
          </a:p>
        </p:txBody>
      </p:sp>
      <p:sp>
        <p:nvSpPr>
          <p:cNvPr name="AutoShape 16" id="16"/>
          <p:cNvSpPr/>
          <p:nvPr/>
        </p:nvSpPr>
        <p:spPr>
          <a:xfrm rot="0" flipH="false" flipV="false">
            <a:off x="1460500" y="4953000"/>
            <a:ext cx="42545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5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广泛任务验证</a:t>
            </a:r>
            <a:endParaRPr lang="en-US" sz="1100"/>
          </a:p>
        </p:txBody>
      </p:sp>
      <p:sp>
        <p:nvSpPr>
          <p:cNvPr name="AutoShape 17" id="17"/>
          <p:cNvSpPr/>
          <p:nvPr/>
        </p:nvSpPr>
        <p:spPr>
          <a:xfrm rot="0" flipH="false" flipV="false">
            <a:off x="1460500" y="5270500"/>
            <a:ext cx="42545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3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在关系推理、决策制定及算法学习等多类任务中验证了模型的强大泛化能力。</a:t>
            </a:r>
            <a:endParaRPr lang="en-US" sz="1100"/>
          </a:p>
        </p:txBody>
      </p:sp>
      <p:sp>
        <p:nvSpPr>
          <p:cNvPr name="AutoShape 18" id="18"/>
          <p:cNvSpPr/>
          <p:nvPr/>
        </p:nvSpPr>
        <p:spPr>
          <a:xfrm rot="0" flipH="false" flipV="false">
            <a:off x="6223000" y="1651000"/>
            <a:ext cx="5207000" cy="4572000"/>
          </a:xfrm>
          <a:prstGeom prst="roundRect">
            <a:avLst>
              <a:gd name="adj" fmla="val 2777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19" id="19"/>
          <p:cNvSpPr/>
          <p:nvPr/>
        </p:nvSpPr>
        <p:spPr>
          <a:xfrm rot="0" flipH="false" flipV="false">
            <a:off x="6477000" y="1905000"/>
            <a:ext cx="4699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20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未来方向</a:t>
            </a:r>
            <a:endParaRPr lang="en-US" sz="1100"/>
          </a:p>
        </p:txBody>
      </p:sp>
      <p:cxnSp>
        <p:nvCxnSpPr>
          <p:cNvPr name="Connector 20" id="20"/>
          <p:cNvCxnSpPr/>
          <p:nvPr/>
        </p:nvCxnSpPr>
        <p:spPr>
          <a:xfrm rot="-9291" flipH="false" flipV="false">
            <a:off x="6477009" y="2343150"/>
            <a:ext cx="4699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2E8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name="AutoShape 21" id="21"/>
          <p:cNvSpPr/>
          <p:nvPr/>
        </p:nvSpPr>
        <p:spPr>
          <a:xfrm rot="0" flipH="false" flipV="false">
            <a:off x="6477000" y="2476500"/>
            <a:ext cx="381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01</a:t>
            </a:r>
            <a:endParaRPr lang="en-US" sz="1100"/>
          </a:p>
        </p:txBody>
      </p:sp>
      <p:sp>
        <p:nvSpPr>
          <p:cNvPr name="AutoShape 22" id="22"/>
          <p:cNvSpPr/>
          <p:nvPr/>
        </p:nvSpPr>
        <p:spPr>
          <a:xfrm rot="0" flipH="false" flipV="false">
            <a:off x="6921500" y="2476500"/>
            <a:ext cx="42545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5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自适应推理结构</a:t>
            </a:r>
            <a:endParaRPr lang="en-US" sz="1100"/>
          </a:p>
        </p:txBody>
      </p:sp>
      <p:sp>
        <p:nvSpPr>
          <p:cNvPr name="AutoShape 23" id="23"/>
          <p:cNvSpPr/>
          <p:nvPr/>
        </p:nvSpPr>
        <p:spPr>
          <a:xfrm rot="0" flipH="false" flipV="false">
            <a:off x="6921500" y="2794000"/>
            <a:ext cx="42545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3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探索让模型自动学习推理深度D，替代现有的人工设定方式，提升灵活性。</a:t>
            </a:r>
            <a:endParaRPr lang="en-US" sz="1100"/>
          </a:p>
        </p:txBody>
      </p:sp>
      <p:sp>
        <p:nvSpPr>
          <p:cNvPr name="AutoShape 24" id="24"/>
          <p:cNvSpPr/>
          <p:nvPr/>
        </p:nvSpPr>
        <p:spPr>
          <a:xfrm rot="0" flipH="false" flipV="false">
            <a:off x="6477000" y="3302000"/>
            <a:ext cx="381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02</a:t>
            </a:r>
            <a:endParaRPr lang="en-US" sz="1100"/>
          </a:p>
        </p:txBody>
      </p:sp>
      <p:sp>
        <p:nvSpPr>
          <p:cNvPr name="AutoShape 25" id="25"/>
          <p:cNvSpPr/>
          <p:nvPr/>
        </p:nvSpPr>
        <p:spPr>
          <a:xfrm rot="0" flipH="false" flipV="false">
            <a:off x="6921500" y="3302000"/>
            <a:ext cx="42545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5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支持实值数据输入</a:t>
            </a:r>
            <a:endParaRPr lang="en-US" sz="1100"/>
          </a:p>
        </p:txBody>
      </p:sp>
      <p:sp>
        <p:nvSpPr>
          <p:cNvPr name="AutoShape 26" id="26"/>
          <p:cNvSpPr/>
          <p:nvPr/>
        </p:nvSpPr>
        <p:spPr>
          <a:xfrm rot="0" flipH="false" flipV="false">
            <a:off x="6921500" y="3619500"/>
            <a:ext cx="42545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3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扩展模型能力，使其能够直接处理图像、数值等实值数据，而非局限于符号输入。</a:t>
            </a:r>
            <a:endParaRPr lang="en-US" sz="1100"/>
          </a:p>
        </p:txBody>
      </p:sp>
      <p:sp>
        <p:nvSpPr>
          <p:cNvPr name="AutoShape 27" id="27"/>
          <p:cNvSpPr/>
          <p:nvPr/>
        </p:nvSpPr>
        <p:spPr>
          <a:xfrm rot="0" flipH="false" flipV="false">
            <a:off x="6477000" y="4127500"/>
            <a:ext cx="381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03</a:t>
            </a:r>
            <a:endParaRPr lang="en-US" sz="1100"/>
          </a:p>
        </p:txBody>
      </p:sp>
      <p:sp>
        <p:nvSpPr>
          <p:cNvPr name="AutoShape 28" id="28"/>
          <p:cNvSpPr/>
          <p:nvPr/>
        </p:nvSpPr>
        <p:spPr>
          <a:xfrm rot="0" flipH="false" flipV="false">
            <a:off x="6921500" y="4127500"/>
            <a:ext cx="42545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5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简化训练流程</a:t>
            </a:r>
            <a:endParaRPr lang="en-US" sz="1100"/>
          </a:p>
        </p:txBody>
      </p:sp>
      <p:sp>
        <p:nvSpPr>
          <p:cNvPr name="AutoShape 29" id="29"/>
          <p:cNvSpPr/>
          <p:nvPr/>
        </p:nvSpPr>
        <p:spPr>
          <a:xfrm rot="0" flipH="false" flipV="false">
            <a:off x="6921500" y="4445000"/>
            <a:ext cx="42545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3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降低对课程学习等复杂训练技巧的依赖，开发更易于训练和部署的模型版本。</a:t>
            </a:r>
            <a:endParaRPr lang="en-US" sz="1100"/>
          </a:p>
        </p:txBody>
      </p:sp>
      <p:sp>
        <p:nvSpPr>
          <p:cNvPr name="AutoShape 30" id="30"/>
          <p:cNvSpPr/>
          <p:nvPr/>
        </p:nvSpPr>
        <p:spPr>
          <a:xfrm rot="0" flipH="false" flipV="false">
            <a:off x="6477000" y="4953000"/>
            <a:ext cx="381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04</a:t>
            </a:r>
            <a:endParaRPr lang="en-US" sz="1100"/>
          </a:p>
        </p:txBody>
      </p:sp>
      <p:sp>
        <p:nvSpPr>
          <p:cNvPr name="AutoShape 31" id="31"/>
          <p:cNvSpPr/>
          <p:nvPr/>
        </p:nvSpPr>
        <p:spPr>
          <a:xfrm rot="0" flipH="false" flipV="false">
            <a:off x="6921500" y="4953000"/>
            <a:ext cx="42545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5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可解释性规则提取</a:t>
            </a:r>
            <a:endParaRPr lang="en-US" sz="1100"/>
          </a:p>
        </p:txBody>
      </p:sp>
      <p:sp>
        <p:nvSpPr>
          <p:cNvPr name="AutoShape 32" id="32"/>
          <p:cNvSpPr/>
          <p:nvPr/>
        </p:nvSpPr>
        <p:spPr>
          <a:xfrm rot="0" flipH="false" flipV="false">
            <a:off x="6921500" y="5270500"/>
            <a:ext cx="42545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3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从训练好的网络权重中提取人类可读的逻辑规则，增强模型的透明度和可解释性。</a:t>
            </a:r>
            <a:endParaRPr lang="en-US" sz="1100"/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>
  <p:cSld>
    <p:bg>
      <p:bgPr>
        <a:solidFill>
          <a:srgbClr val="F8F9F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609600" y="609600"/>
            <a:ext cx="10972800" cy="6096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2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总结回顾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609600" y="1524000"/>
            <a:ext cx="10972800" cy="1905000"/>
          </a:xfrm>
          <a:prstGeom prst="roundRect">
            <a:avLst>
              <a:gd name="adj" fmla="val 6665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4" id="4"/>
          <p:cNvSpPr/>
          <p:nvPr/>
        </p:nvSpPr>
        <p:spPr>
          <a:xfrm rot="0" flipH="false" flipV="false">
            <a:off x="914400" y="1778000"/>
            <a:ext cx="103632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讲解逻辑脉络</a:t>
            </a:r>
            <a:endParaRPr lang="en-US" sz="1100"/>
          </a:p>
        </p:txBody>
      </p:sp>
      <p:sp>
        <p:nvSpPr>
          <p:cNvPr name="AutoShape 5" id="5"/>
          <p:cNvSpPr/>
          <p:nvPr/>
        </p:nvSpPr>
        <p:spPr>
          <a:xfrm rot="0" flipH="false" flipV="false">
            <a:off x="914400" y="2222500"/>
            <a:ext cx="10363200" cy="1016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500">
                <a:solidFill>
                  <a:srgbClr val="4A5568"/>
                </a:solidFill>
                <a:latin typeface="Noto Sans SC"/>
                <a:ea typeface="Noto Sans SC"/>
                <a:cs typeface="Noto Sans SC"/>
                <a:sym typeface="Noto Sans SC"/>
              </a:rPr>
              <a:t>本次讲解遵循“定位 → 表示 → 核心算子 → 单层计算 → 整体架构 → 实验验证”的完整逻辑链条，层层递进地解析了 NLM 的工作原理。</a:t>
            </a:r>
            <a:endParaRPr lang="en-US" sz="1100"/>
          </a:p>
        </p:txBody>
      </p:sp>
      <p:sp>
        <p:nvSpPr>
          <p:cNvPr name="AutoShape 6" id="6"/>
          <p:cNvSpPr/>
          <p:nvPr/>
        </p:nvSpPr>
        <p:spPr>
          <a:xfrm rot="0" flipH="false" flipV="false">
            <a:off x="609600" y="3683000"/>
            <a:ext cx="10972800" cy="2159000"/>
          </a:xfrm>
          <a:prstGeom prst="roundRect">
            <a:avLst>
              <a:gd name="adj" fmla="val 5882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7" id="7"/>
          <p:cNvSpPr/>
          <p:nvPr/>
        </p:nvSpPr>
        <p:spPr>
          <a:xfrm rot="0" flipH="false" flipV="false">
            <a:off x="914400" y="3937000"/>
            <a:ext cx="103632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核心本质与价值</a:t>
            </a:r>
            <a:endParaRPr lang="en-US" sz="1100"/>
          </a:p>
        </p:txBody>
      </p:sp>
      <p:sp>
        <p:nvSpPr>
          <p:cNvPr name="AutoShape 8" id="8"/>
          <p:cNvSpPr/>
          <p:nvPr/>
        </p:nvSpPr>
        <p:spPr>
          <a:xfrm rot="0" flipH="false" flipV="false">
            <a:off x="914400" y="4381500"/>
            <a:ext cx="10363200" cy="1270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500">
                <a:solidFill>
                  <a:srgbClr val="4A5568"/>
                </a:solidFill>
                <a:latin typeface="Noto Sans SC"/>
                <a:ea typeface="Noto Sans SC"/>
                <a:cs typeface="Noto Sans SC"/>
                <a:sym typeface="Noto Sans SC"/>
              </a:rPr>
              <a:t>NLM 的本质是将符号逻辑推理完全转化为张量的逐层变换。这一创新成功融合了神经网络的学习能力与符号逻辑的推理能力，是神经符号推理领域一篇具有奠基性意义的经典工作。</a:t>
            </a:r>
            <a:endParaRPr lang="en-US" sz="1100"/>
          </a:p>
        </p:txBody>
      </p:sp>
      <p:sp>
        <p:nvSpPr>
          <p:cNvPr name="AutoShape 9" id="9"/>
          <p:cNvSpPr/>
          <p:nvPr/>
        </p:nvSpPr>
        <p:spPr>
          <a:xfrm rot="0" flipH="false" flipV="false">
            <a:off x="2484783" y="7330109"/>
            <a:ext cx="1422400" cy="304800"/>
          </a:xfrm>
          <a:prstGeom prst="rect">
            <a:avLst/>
          </a:prstGeom>
          <a:noFill/>
          <a:ln w="12700">
            <a:noFill/>
            <a:prstDash val="solid"/>
          </a:ln>
        </p:spPr>
        <p:txBody>
          <a:bodyPr anchor="t" rtlCol="false" wrap="none" lIns="0" rIns="0" tIns="0" bIns="0">
            <a:noAutofit/>
          </a:bodyPr>
          <a:lstStyle/>
          <a:p>
            <a:pPr algn="l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bg>
      <p:bgPr>
        <a:solidFill>
          <a:srgbClr val="F8F9F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609600" y="609600"/>
            <a:ext cx="109728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2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Neural Logic Machines (NLM) 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609600" y="1270000"/>
            <a:ext cx="109728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6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ICLR 2019 | 神经符号架构 | 归纳学习 + 逻辑推理</a:t>
            </a:r>
            <a:endParaRPr lang="en-US" sz="1100"/>
          </a:p>
        </p:txBody>
      </p:sp>
      <p:sp>
        <p:nvSpPr>
          <p:cNvPr name="AutoShape 4" id="4"/>
          <p:cNvSpPr/>
          <p:nvPr/>
        </p:nvSpPr>
        <p:spPr>
          <a:xfrm rot="0" flipH="false" flipV="false">
            <a:off x="609600" y="2032000"/>
            <a:ext cx="3454400" cy="3810000"/>
          </a:xfrm>
          <a:prstGeom prst="roundRect">
            <a:avLst>
              <a:gd name="adj" fmla="val 3676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5" id="5"/>
          <p:cNvSpPr/>
          <p:nvPr/>
        </p:nvSpPr>
        <p:spPr>
          <a:xfrm rot="0" flipH="false" flipV="false">
            <a:off x="863600" y="2286000"/>
            <a:ext cx="29464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01. 核心痛点</a:t>
            </a:r>
            <a:endParaRPr lang="en-US" sz="1100"/>
          </a:p>
        </p:txBody>
      </p:sp>
      <p:cxnSp>
        <p:nvCxnSpPr>
          <p:cNvPr name="Connector 6" id="6"/>
          <p:cNvCxnSpPr/>
          <p:nvPr/>
        </p:nvCxnSpPr>
        <p:spPr>
          <a:xfrm rot="-15484" flipH="false" flipV="false">
            <a:off x="863614" y="2724150"/>
            <a:ext cx="28194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2E8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name="AutoShape 7" id="7"/>
          <p:cNvSpPr/>
          <p:nvPr/>
        </p:nvSpPr>
        <p:spPr>
          <a:xfrm rot="0" flipH="false" flipV="false">
            <a:off x="863600" y="2921000"/>
            <a:ext cx="2946400" cy="2667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-177800" marL="177800">
              <a:lnSpc>
                <a:spcPct val="125000"/>
              </a:lnSpc>
              <a:buClr>
                <a:srgbClr val="2D3748"/>
              </a:buClr>
              <a:buChar char="•"/>
              <a:defRPr/>
            </a:pPr>
            <a:r>
              <a:rPr lang="en-US" b="tru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纯神经网络泛化差</a:t>
            </a:r>
            <a:br>
              <a:rPr lang="en-US" b="tru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</a:br>
            <a:r>
              <a:rPr lang="en-US" b="false" i="false" strike="noStrike" u="none" sz="13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在关系推理任务中，难以从少量样本推广到复杂场景。</a:t>
            </a:r>
            <a:endParaRPr lang="en-US" sz="1100"/>
          </a:p>
          <a:p>
            <a:pPr algn="l" indent="-177800" marL="177800">
              <a:lnSpc>
                <a:spcPct val="125000"/>
              </a:lnSpc>
              <a:buClr>
                <a:srgbClr val="2D3748"/>
              </a:buClr>
              <a:buChar char="•"/>
            </a:pPr>
            <a:r>
              <a:rPr lang="en-US" b="tru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纯 ILP 扩展难</a:t>
            </a:r>
            <a:br>
              <a:rPr lang="en-US" b="tru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</a:br>
            <a:r>
              <a:rPr lang="en-US" b="false" i="false" strike="noStrike" u="none" sz="13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传统归纳逻辑编程方法虽然逻辑严谨，但计算开销大，难以处理大规模数据。</a:t>
            </a:r>
          </a:p>
        </p:txBody>
      </p:sp>
      <p:sp>
        <p:nvSpPr>
          <p:cNvPr name="AutoShape 8" id="8"/>
          <p:cNvSpPr/>
          <p:nvPr/>
        </p:nvSpPr>
        <p:spPr>
          <a:xfrm rot="0" flipH="false" flipV="false">
            <a:off x="4368800" y="2032000"/>
            <a:ext cx="3454400" cy="3810000"/>
          </a:xfrm>
          <a:prstGeom prst="roundRect">
            <a:avLst>
              <a:gd name="adj" fmla="val 3676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9" id="9"/>
          <p:cNvSpPr/>
          <p:nvPr/>
        </p:nvSpPr>
        <p:spPr>
          <a:xfrm rot="0" flipH="false" flipV="false">
            <a:off x="4622800" y="2286000"/>
            <a:ext cx="29464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02. 核心机制</a:t>
            </a:r>
            <a:endParaRPr lang="en-US" sz="1100"/>
          </a:p>
        </p:txBody>
      </p:sp>
      <p:cxnSp>
        <p:nvCxnSpPr>
          <p:cNvPr name="Connector 10" id="10"/>
          <p:cNvCxnSpPr/>
          <p:nvPr/>
        </p:nvCxnSpPr>
        <p:spPr>
          <a:xfrm rot="-15484" flipH="false" flipV="false">
            <a:off x="4622814" y="2724150"/>
            <a:ext cx="28194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2E8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name="AutoShape 11" id="11"/>
          <p:cNvSpPr/>
          <p:nvPr/>
        </p:nvSpPr>
        <p:spPr>
          <a:xfrm rot="0" flipH="false" flipV="false">
            <a:off x="4622800" y="2921000"/>
            <a:ext cx="2946400" cy="2667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-177800" marL="177800">
              <a:lnSpc>
                <a:spcPct val="125000"/>
              </a:lnSpc>
              <a:buClr>
                <a:srgbClr val="2D3748"/>
              </a:buClr>
              <a:buChar char="•"/>
              <a:defRPr/>
            </a:pPr>
            <a:r>
              <a:rPr lang="en-US" b="tru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神经符号融合架构</a:t>
            </a:r>
            <a:br>
              <a:rPr lang="en-US" b="tru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</a:br>
            <a:r>
              <a:rPr lang="en-US" b="false" i="false" strike="noStrike" u="none" sz="13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结合神经网络的学习能力与符号逻辑的推理能力，构建端到端的可微分系统。</a:t>
            </a:r>
            <a:endParaRPr lang="en-US" sz="1100"/>
          </a:p>
          <a:p>
            <a:pPr algn="l" indent="-177800" marL="177800">
              <a:lnSpc>
                <a:spcPct val="125000"/>
              </a:lnSpc>
              <a:buClr>
                <a:srgbClr val="2D3748"/>
              </a:buClr>
              <a:buChar char="•"/>
            </a:pPr>
            <a:r>
              <a:rPr lang="en-US" b="tru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恢复提升规则 (Lifted Rules)</a:t>
            </a:r>
            <a:br>
              <a:rPr lang="en-US" b="tru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</a:br>
            <a:r>
              <a:rPr lang="en-US" b="false" i="false" strike="noStrike" u="none" sz="13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通过小任务训练，自动学习并提取通用的逻辑规则，而非仅仅记忆数据。</a:t>
            </a:r>
          </a:p>
        </p:txBody>
      </p:sp>
      <p:sp>
        <p:nvSpPr>
          <p:cNvPr name="AutoShape 12" id="12"/>
          <p:cNvSpPr/>
          <p:nvPr/>
        </p:nvSpPr>
        <p:spPr>
          <a:xfrm rot="0" flipH="false" flipV="false">
            <a:off x="8128000" y="2032000"/>
            <a:ext cx="3454400" cy="3810000"/>
          </a:xfrm>
          <a:prstGeom prst="roundRect">
            <a:avLst>
              <a:gd name="adj" fmla="val 3676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13" id="13"/>
          <p:cNvSpPr/>
          <p:nvPr/>
        </p:nvSpPr>
        <p:spPr>
          <a:xfrm rot="0" flipH="false" flipV="false">
            <a:off x="8382000" y="2286000"/>
            <a:ext cx="29464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03. 主要优势</a:t>
            </a:r>
            <a:endParaRPr lang="en-US" sz="1100"/>
          </a:p>
        </p:txBody>
      </p:sp>
      <p:cxnSp>
        <p:nvCxnSpPr>
          <p:cNvPr name="Connector 14" id="14"/>
          <p:cNvCxnSpPr/>
          <p:nvPr/>
        </p:nvCxnSpPr>
        <p:spPr>
          <a:xfrm rot="-15484" flipH="false" flipV="false">
            <a:off x="8382014" y="2724150"/>
            <a:ext cx="28194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2E8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name="AutoShape 15" id="15"/>
          <p:cNvSpPr/>
          <p:nvPr/>
        </p:nvSpPr>
        <p:spPr>
          <a:xfrm rot="0" flipH="false" flipV="false">
            <a:off x="8382000" y="2921000"/>
            <a:ext cx="2946400" cy="2667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-177800" marL="177800">
              <a:lnSpc>
                <a:spcPct val="125000"/>
              </a:lnSpc>
              <a:buClr>
                <a:srgbClr val="2D3748"/>
              </a:buClr>
              <a:buChar char="•"/>
              <a:defRPr/>
            </a:pPr>
            <a:r>
              <a:rPr lang="en-US" b="tru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完美泛化能力</a:t>
            </a:r>
            <a:br>
              <a:rPr lang="en-US" b="tru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</a:br>
            <a:r>
              <a:rPr lang="en-US" b="false" i="false" strike="noStrike" u="none" sz="13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实现从小规模训练任务到大范围、复杂任务的零样本或少样本泛化。</a:t>
            </a:r>
            <a:endParaRPr lang="en-US" sz="1100"/>
          </a:p>
          <a:p>
            <a:pPr algn="l" indent="-177800" marL="177800">
              <a:lnSpc>
                <a:spcPct val="125000"/>
              </a:lnSpc>
              <a:buClr>
                <a:srgbClr val="2D3748"/>
              </a:buClr>
              <a:buChar char="•"/>
            </a:pPr>
            <a:r>
              <a:rPr lang="en-US" b="tru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可解释性增强</a:t>
            </a:r>
            <a:br>
              <a:rPr lang="en-US" b="tru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</a:br>
            <a:r>
              <a:rPr lang="en-US" b="false" i="false" strike="noStrike" u="none" sz="13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相比黑盒神经网络，NLM 的推理过程基于显式的逻辑规则，具有更强的可解释性。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9F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762000" y="1016000"/>
            <a:ext cx="10668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6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一、核心定位与整体流程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762000" y="2032000"/>
            <a:ext cx="5080000" cy="4064000"/>
          </a:xfrm>
          <a:prstGeom prst="roundRect">
            <a:avLst>
              <a:gd name="adj" fmla="val 3125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27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4" id="4"/>
          <p:cNvSpPr/>
          <p:nvPr/>
        </p:nvSpPr>
        <p:spPr>
          <a:xfrm rot="0" flipH="false" flipV="false">
            <a:off x="1016000" y="2286000"/>
            <a:ext cx="4572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20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核心目标：神经符号推理融合</a:t>
            </a:r>
            <a:endParaRPr lang="en-US" sz="1100"/>
          </a:p>
        </p:txBody>
      </p:sp>
      <p:cxnSp>
        <p:nvCxnSpPr>
          <p:cNvPr name="Connector 5" id="5"/>
          <p:cNvCxnSpPr/>
          <p:nvPr/>
        </p:nvCxnSpPr>
        <p:spPr>
          <a:xfrm rot="-9549" flipH="false" flipV="false">
            <a:off x="1016009" y="2724150"/>
            <a:ext cx="4572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2E8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name="AutoShape 6" id="6"/>
          <p:cNvSpPr/>
          <p:nvPr/>
        </p:nvSpPr>
        <p:spPr>
          <a:xfrm rot="0" flipH="false" flipV="false">
            <a:off x="1016000" y="2921000"/>
            <a:ext cx="4572000" cy="762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1. 实现 </a:t>
            </a:r>
            <a:r>
              <a:rPr lang="en-US" b="true" i="false" strike="noStrike" u="none" sz="1600">
                <a:solidFill>
                  <a:srgbClr val="FF0000"/>
                </a:solidFill>
                <a:latin typeface="Noto Sans SC"/>
                <a:ea typeface="Noto Sans SC"/>
                <a:cs typeface="Noto Sans SC"/>
                <a:sym typeface="Noto Sans SC"/>
              </a:rPr>
              <a:t>Horn </a:t>
            </a:r>
            <a:r>
              <a:rPr lang="en-US" b="true" i="false" strike="noStrike" u="none" sz="16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子句推理</a:t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4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将一阶逻辑的规则转化为神经网络可执行的计算图，解决传统符号AI的脆性问题。</a:t>
            </a:r>
          </a:p>
        </p:txBody>
      </p:sp>
      <p:sp>
        <p:nvSpPr>
          <p:cNvPr name="AutoShape 7" id="7"/>
          <p:cNvSpPr/>
          <p:nvPr/>
        </p:nvSpPr>
        <p:spPr>
          <a:xfrm rot="0" flipH="false" flipV="false">
            <a:off x="1016000" y="4255135"/>
            <a:ext cx="4572000" cy="762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2. 双能力协同</a:t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4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融合神经网络的函数逼近能力与逻辑编程的符号推理能力（属性、关系、量词）。</a:t>
            </a:r>
          </a:p>
        </p:txBody>
      </p:sp>
      <p:sp>
        <p:nvSpPr>
          <p:cNvPr name="AutoShape 8" id="8"/>
          <p:cNvSpPr/>
          <p:nvPr/>
        </p:nvSpPr>
        <p:spPr>
          <a:xfrm rot="0" flipH="false" flipV="false">
            <a:off x="6223000" y="2032000"/>
            <a:ext cx="5207000" cy="4064000"/>
          </a:xfrm>
          <a:prstGeom prst="roundRect">
            <a:avLst>
              <a:gd name="adj" fmla="val 3125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27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9" id="9"/>
          <p:cNvSpPr/>
          <p:nvPr/>
        </p:nvSpPr>
        <p:spPr>
          <a:xfrm rot="0" flipH="false" flipV="false">
            <a:off x="6477000" y="2286000"/>
            <a:ext cx="4699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20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整体流程：多层多组张量变换</a:t>
            </a:r>
            <a:endParaRPr lang="en-US" sz="1100"/>
          </a:p>
        </p:txBody>
      </p:sp>
      <p:cxnSp>
        <p:nvCxnSpPr>
          <p:cNvPr name="Connector 10" id="10"/>
          <p:cNvCxnSpPr/>
          <p:nvPr/>
        </p:nvCxnSpPr>
        <p:spPr>
          <a:xfrm rot="-9291" flipH="false" flipV="false">
            <a:off x="6477009" y="2724150"/>
            <a:ext cx="4699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2E8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name="AutoShape 11" id="11"/>
          <p:cNvSpPr/>
          <p:nvPr/>
        </p:nvSpPr>
        <p:spPr>
          <a:xfrm rot="0" flipH="false" flipV="false">
            <a:off x="6477000" y="2921000"/>
            <a:ext cx="4699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5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STEP 1: 输入层</a:t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4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输入基谓词张量（代表推理的前提条件）。</a:t>
            </a:r>
          </a:p>
        </p:txBody>
      </p:sp>
      <p:pic>
        <p:nvPicPr>
          <p:cNvPr name="Picture 12" id="12"/>
          <p:cNvPicPr>
            <a:picLocks noChangeAspect="true"/>
          </p:cNvPicPr>
          <p:nvPr/>
        </p:nvPicPr>
        <p:blipFill>
          <a:blip r:embed="rId2"/>
          <a:srcRect l="0" r="0" t="0" b="0"/>
          <a:stretch>
            <a:fillRect/>
          </a:stretch>
        </p:blipFill>
        <p:spPr>
          <a:xfrm rot="0" flipH="false" flipV="false">
            <a:off x="6477000" y="3581400"/>
            <a:ext cx="254000" cy="254000"/>
          </a:xfrm>
          <a:prstGeom prst="rect">
            <a:avLst/>
          </a:prstGeom>
          <a:ln w="12700">
            <a:noFill/>
            <a:prstDash val="solid"/>
          </a:ln>
        </p:spPr>
      </p:pic>
      <p:sp>
        <p:nvSpPr>
          <p:cNvPr name="AutoShape 13" id="13"/>
          <p:cNvSpPr/>
          <p:nvPr/>
        </p:nvSpPr>
        <p:spPr>
          <a:xfrm rot="0" flipH="false" flipV="false">
            <a:off x="6477000" y="3873500"/>
            <a:ext cx="4699000" cy="762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5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STEP 2: 中间层计算</a:t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4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每层多组并行执行：组间计算（量词扩展/收缩） + 组内计算（布尔逻辑与或非）。</a:t>
            </a:r>
          </a:p>
        </p:txBody>
      </p:sp>
      <p:pic>
        <p:nvPicPr>
          <p:cNvPr name="Picture 14" id="14"/>
          <p:cNvPicPr>
            <a:picLocks noChangeAspect="true"/>
          </p:cNvPicPr>
          <p:nvPr/>
        </p:nvPicPr>
        <p:blipFill>
          <a:blip r:embed="rId2"/>
          <a:srcRect l="0" r="0" t="0" b="0"/>
          <a:stretch>
            <a:fillRect/>
          </a:stretch>
        </p:blipFill>
        <p:spPr>
          <a:xfrm rot="0" flipH="false" flipV="false">
            <a:off x="6477000" y="4660900"/>
            <a:ext cx="254000" cy="254000"/>
          </a:xfrm>
          <a:prstGeom prst="rect">
            <a:avLst/>
          </a:prstGeom>
          <a:ln w="12700">
            <a:noFill/>
            <a:prstDash val="solid"/>
          </a:ln>
        </p:spPr>
      </p:pic>
      <p:sp>
        <p:nvSpPr>
          <p:cNvPr name="AutoShape 15" id="15"/>
          <p:cNvSpPr/>
          <p:nvPr/>
        </p:nvSpPr>
        <p:spPr>
          <a:xfrm rot="0" flipH="false" flipV="false">
            <a:off x="6477000" y="4953000"/>
            <a:ext cx="4699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5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STEP 3: 输出层</a:t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4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逐层抽象高阶特征，输出结论谓词张量（如动作决策）。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bg>
      <p:bgPr>
        <a:solidFill>
          <a:srgbClr val="F8F9F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762000" y="1016000"/>
            <a:ext cx="10668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6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架构的两个核心维度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762000" y="2032000"/>
            <a:ext cx="5080000" cy="4064000"/>
          </a:xfrm>
          <a:prstGeom prst="roundRect">
            <a:avLst>
              <a:gd name="adj" fmla="val 3125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27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4" id="4"/>
          <p:cNvSpPr/>
          <p:nvPr/>
        </p:nvSpPr>
        <p:spPr>
          <a:xfrm rot="0" flipH="false" flipV="false">
            <a:off x="1016000" y="2286000"/>
            <a:ext cx="4572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20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Depth (深度 D) - 逻辑推理步数</a:t>
            </a:r>
            <a:endParaRPr lang="en-US" sz="1100"/>
          </a:p>
        </p:txBody>
      </p:sp>
      <p:sp>
        <p:nvSpPr>
          <p:cNvPr name="AutoShape 5" id="5"/>
          <p:cNvSpPr/>
          <p:nvPr/>
        </p:nvSpPr>
        <p:spPr>
          <a:xfrm rot="0" flipH="false" flipV="false">
            <a:off x="1016000" y="2857500"/>
            <a:ext cx="1016000" cy="508000"/>
          </a:xfrm>
          <a:prstGeom prst="roundRect">
            <a:avLst>
              <a:gd name="adj" fmla="val 12500"/>
            </a:avLst>
          </a:prstGeom>
          <a:solidFill>
            <a:srgbClr val="3182CE">
              <a:alpha val="20000"/>
            </a:srgbClr>
          </a:solidFill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ctr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Step 1</a:t>
            </a:r>
            <a:endParaRPr lang="en-US" sz="1100"/>
          </a:p>
        </p:txBody>
      </p:sp>
      <p:sp>
        <p:nvSpPr>
          <p:cNvPr name="AutoShape 6" id="6"/>
          <p:cNvSpPr/>
          <p:nvPr/>
        </p:nvSpPr>
        <p:spPr>
          <a:xfrm rot="0" flipH="false" flipV="false">
            <a:off x="2159000" y="2857500"/>
            <a:ext cx="1016000" cy="508000"/>
          </a:xfrm>
          <a:prstGeom prst="roundRect">
            <a:avLst>
              <a:gd name="adj" fmla="val 12500"/>
            </a:avLst>
          </a:prstGeom>
          <a:solidFill>
            <a:srgbClr val="3182CE">
              <a:alpha val="40000"/>
            </a:srgbClr>
          </a:solidFill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ctr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Step 2</a:t>
            </a:r>
            <a:endParaRPr lang="en-US" sz="1100"/>
          </a:p>
        </p:txBody>
      </p:sp>
      <p:sp>
        <p:nvSpPr>
          <p:cNvPr name="AutoShape 7" id="7"/>
          <p:cNvSpPr/>
          <p:nvPr/>
        </p:nvSpPr>
        <p:spPr>
          <a:xfrm rot="0" flipH="false" flipV="false">
            <a:off x="3302000" y="2857500"/>
            <a:ext cx="1016000" cy="508000"/>
          </a:xfrm>
          <a:prstGeom prst="roundRect">
            <a:avLst>
              <a:gd name="adj" fmla="val 12500"/>
            </a:avLst>
          </a:prstGeom>
          <a:solidFill>
            <a:srgbClr val="3182CE">
              <a:alpha val="60000"/>
            </a:srgbClr>
          </a:solidFill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ctr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Step 3</a:t>
            </a:r>
            <a:endParaRPr lang="en-US" sz="1100"/>
          </a:p>
        </p:txBody>
      </p:sp>
      <p:sp>
        <p:nvSpPr>
          <p:cNvPr name="AutoShape 8" id="8"/>
          <p:cNvSpPr/>
          <p:nvPr/>
        </p:nvSpPr>
        <p:spPr>
          <a:xfrm rot="0" flipH="false" flipV="false">
            <a:off x="1016000" y="3556000"/>
            <a:ext cx="4572000" cy="2286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-177800" marL="177800">
              <a:lnSpc>
                <a:spcPct val="125000"/>
              </a:lnSpc>
              <a:buClr>
                <a:srgbClr val="4A5568"/>
              </a:buClr>
              <a:buChar char="•"/>
              <a:defRPr/>
            </a:pPr>
            <a:r>
              <a:rPr lang="en-US" b="false" i="false" strike="noStrike" u="none" sz="1400">
                <a:solidFill>
                  <a:srgbClr val="4A5568"/>
                </a:solidFill>
                <a:latin typeface="Noto Sans SC"/>
                <a:ea typeface="Noto Sans SC"/>
                <a:cs typeface="Noto Sans SC"/>
                <a:sym typeface="Noto Sans SC"/>
              </a:rPr>
              <a:t>定义：水平方向的网络层数，直接对应逻辑推理的步数。</a:t>
            </a:r>
            <a:endParaRPr lang="en-US" sz="1100"/>
          </a:p>
          <a:p>
            <a:pPr algn="l" indent="-177800" marL="177800">
              <a:lnSpc>
                <a:spcPct val="125000"/>
              </a:lnSpc>
              <a:buClr>
                <a:srgbClr val="4A5568"/>
              </a:buClr>
              <a:buChar char="•"/>
            </a:pPr>
            <a:r>
              <a:rPr lang="en-US" b="false" i="false" strike="noStrike" u="none" sz="1400">
                <a:solidFill>
                  <a:srgbClr val="4A5568"/>
                </a:solidFill>
                <a:latin typeface="Noto Sans SC"/>
                <a:ea typeface="Noto Sans SC"/>
                <a:cs typeface="Noto Sans SC"/>
                <a:sym typeface="Noto Sans SC"/>
              </a:rPr>
              <a:t>特性：层数越多，推理越抽象，能够处理更复杂、更长的逻辑链条。</a:t>
            </a:r>
          </a:p>
        </p:txBody>
      </p:sp>
      <p:sp>
        <p:nvSpPr>
          <p:cNvPr name="AutoShape 9" id="9"/>
          <p:cNvSpPr/>
          <p:nvPr/>
        </p:nvSpPr>
        <p:spPr>
          <a:xfrm rot="0" flipH="false" flipV="false">
            <a:off x="6096000" y="2032000"/>
            <a:ext cx="5080000" cy="4064000"/>
          </a:xfrm>
          <a:prstGeom prst="roundRect">
            <a:avLst>
              <a:gd name="adj" fmla="val 3125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27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10" id="10"/>
          <p:cNvSpPr/>
          <p:nvPr/>
        </p:nvSpPr>
        <p:spPr>
          <a:xfrm rot="0" flipH="false" flipV="false">
            <a:off x="6350000" y="2286000"/>
            <a:ext cx="4572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20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Breadth (广度 B) - 谓词元数计算组</a:t>
            </a:r>
            <a:endParaRPr lang="en-US" sz="1100"/>
          </a:p>
        </p:txBody>
      </p:sp>
      <p:sp>
        <p:nvSpPr>
          <p:cNvPr name="AutoShape 11" id="11"/>
          <p:cNvSpPr/>
          <p:nvPr/>
        </p:nvSpPr>
        <p:spPr>
          <a:xfrm rot="0" flipH="false" flipV="false">
            <a:off x="6350000" y="2857500"/>
            <a:ext cx="4572000" cy="381000"/>
          </a:xfrm>
          <a:prstGeom prst="roundRect">
            <a:avLst>
              <a:gd name="adj" fmla="val 16666"/>
            </a:avLst>
          </a:prstGeom>
          <a:solidFill>
            <a:srgbClr val="3182CE">
              <a:alpha val="20000"/>
            </a:srgbClr>
          </a:solidFill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ctr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0元组 (全局属性)</a:t>
            </a:r>
            <a:endParaRPr lang="en-US" sz="1100"/>
          </a:p>
        </p:txBody>
      </p:sp>
      <p:sp>
        <p:nvSpPr>
          <p:cNvPr name="AutoShape 12" id="12"/>
          <p:cNvSpPr/>
          <p:nvPr/>
        </p:nvSpPr>
        <p:spPr>
          <a:xfrm rot="0" flipH="false" flipV="false">
            <a:off x="6350000" y="3302000"/>
            <a:ext cx="4572000" cy="381000"/>
          </a:xfrm>
          <a:prstGeom prst="roundRect">
            <a:avLst>
              <a:gd name="adj" fmla="val 16666"/>
            </a:avLst>
          </a:prstGeom>
          <a:solidFill>
            <a:srgbClr val="3182CE">
              <a:alpha val="40000"/>
            </a:srgbClr>
          </a:solidFill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ctr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1元组 (对象属性)</a:t>
            </a:r>
            <a:endParaRPr lang="en-US" sz="1100"/>
          </a:p>
        </p:txBody>
      </p:sp>
      <p:sp>
        <p:nvSpPr>
          <p:cNvPr name="AutoShape 13" id="13"/>
          <p:cNvSpPr/>
          <p:nvPr/>
        </p:nvSpPr>
        <p:spPr>
          <a:xfrm rot="0" flipH="false" flipV="false">
            <a:off x="6350000" y="3746500"/>
            <a:ext cx="4572000" cy="381000"/>
          </a:xfrm>
          <a:prstGeom prst="roundRect">
            <a:avLst>
              <a:gd name="adj" fmla="val 16666"/>
            </a:avLst>
          </a:prstGeom>
          <a:solidFill>
            <a:srgbClr val="3182CE">
              <a:alpha val="60000"/>
            </a:srgbClr>
          </a:solidFill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ctr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FFFFFF"/>
                </a:solidFill>
                <a:latin typeface="Noto Sans SC"/>
                <a:ea typeface="Noto Sans SC"/>
                <a:cs typeface="Noto Sans SC"/>
                <a:sym typeface="Noto Sans SC"/>
              </a:rPr>
              <a:t>2元组 (对象关系)</a:t>
            </a:r>
            <a:endParaRPr lang="en-US" sz="1100"/>
          </a:p>
        </p:txBody>
      </p:sp>
      <p:sp>
        <p:nvSpPr>
          <p:cNvPr name="AutoShape 14" id="14"/>
          <p:cNvSpPr/>
          <p:nvPr/>
        </p:nvSpPr>
        <p:spPr>
          <a:xfrm rot="0" flipH="false" flipV="false">
            <a:off x="6350000" y="4254500"/>
            <a:ext cx="4572000" cy="17145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-177800" marL="177800">
              <a:lnSpc>
                <a:spcPct val="125000"/>
              </a:lnSpc>
              <a:buClr>
                <a:srgbClr val="4A5568"/>
              </a:buClr>
              <a:buChar char="•"/>
              <a:defRPr/>
            </a:pPr>
            <a:r>
              <a:rPr lang="en-US" b="false" i="false" strike="noStrike" u="none" sz="1400">
                <a:solidFill>
                  <a:srgbClr val="4A5568"/>
                </a:solidFill>
                <a:latin typeface="Noto Sans SC"/>
                <a:ea typeface="Noto Sans SC"/>
                <a:cs typeface="Noto Sans SC"/>
                <a:sym typeface="Noto Sans SC"/>
              </a:rPr>
              <a:t>定义：垂直方向的计算组，对应谓词的元数（阶数）。</a:t>
            </a:r>
            <a:endParaRPr lang="en-US" sz="1100"/>
          </a:p>
          <a:p>
            <a:pPr algn="l" indent="-177800" marL="177800">
              <a:lnSpc>
                <a:spcPct val="125000"/>
              </a:lnSpc>
              <a:buClr>
                <a:srgbClr val="4A5568"/>
              </a:buClr>
              <a:buChar char="•"/>
            </a:pPr>
            <a:r>
              <a:rPr lang="en-US" b="false" i="false" strike="noStrike" u="none" sz="1400">
                <a:solidFill>
                  <a:srgbClr val="4A5568"/>
                </a:solidFill>
                <a:latin typeface="Noto Sans SC"/>
                <a:ea typeface="Noto Sans SC"/>
                <a:cs typeface="Noto Sans SC"/>
                <a:sym typeface="Noto Sans SC"/>
              </a:rPr>
              <a:t>分工：并行处理不同复杂度的逻辑关系（如全局判断、单对象属性、双对象关系等）。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9F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762000" y="1016000"/>
            <a:ext cx="10668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6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整体架构概览 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762000" y="4953000"/>
            <a:ext cx="3378200" cy="1397000"/>
          </a:xfrm>
          <a:prstGeom prst="roundRect">
            <a:avLst>
              <a:gd name="adj" fmla="val 9089"/>
            </a:avLst>
          </a:prstGeom>
          <a:solidFill>
            <a:srgbClr val="FFFFFF">
              <a:alpha val="100000"/>
            </a:srgbClr>
          </a:solidFill>
          <a:ln w="12700" cmpd="sng" cap="flat">
            <a:solidFill>
              <a:srgbClr val="E6CFCF">
                <a:alpha val="100000"/>
              </a:srgbClr>
            </a:solidFill>
            <a:prstDash val="solid"/>
            <a:round/>
          </a:ln>
          <a:effectLst>
            <a:outerShdw dir="27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4" id="4"/>
          <p:cNvSpPr/>
          <p:nvPr/>
        </p:nvSpPr>
        <p:spPr>
          <a:xfrm rot="0" flipH="false" flipV="false">
            <a:off x="965200" y="5105400"/>
            <a:ext cx="29718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垂直方向 (Breadth) - 广度</a:t>
            </a:r>
            <a:endParaRPr lang="en-US" sz="1100"/>
          </a:p>
        </p:txBody>
      </p:sp>
      <p:sp>
        <p:nvSpPr>
          <p:cNvPr name="AutoShape 5" id="5"/>
          <p:cNvSpPr/>
          <p:nvPr/>
        </p:nvSpPr>
        <p:spPr>
          <a:xfrm rot="0" flipH="false" flipV="false">
            <a:off x="965200" y="5461000"/>
            <a:ext cx="2971800" cy="762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300">
                <a:solidFill>
                  <a:srgbClr val="4A5568"/>
                </a:solidFill>
                <a:latin typeface="Noto Sans SC"/>
                <a:ea typeface="Noto Sans SC"/>
                <a:cs typeface="Noto Sans SC"/>
                <a:sym typeface="Noto Sans SC"/>
              </a:rPr>
              <a:t>代表不同元数的谓词计算组（Nullary, Unary, Binary等），覆盖逻辑推理的不同维度。</a:t>
            </a:r>
            <a:endParaRPr lang="en-US" sz="1100"/>
          </a:p>
        </p:txBody>
      </p:sp>
      <p:sp>
        <p:nvSpPr>
          <p:cNvPr name="AutoShape 6" id="6"/>
          <p:cNvSpPr/>
          <p:nvPr/>
        </p:nvSpPr>
        <p:spPr>
          <a:xfrm rot="0" flipH="false" flipV="false">
            <a:off x="4406900" y="4953000"/>
            <a:ext cx="3378200" cy="1397000"/>
          </a:xfrm>
          <a:prstGeom prst="roundRect">
            <a:avLst>
              <a:gd name="adj" fmla="val 9089"/>
            </a:avLst>
          </a:prstGeom>
          <a:solidFill>
            <a:srgbClr val="FFFFFF">
              <a:alpha val="100000"/>
            </a:srgbClr>
          </a:solidFill>
          <a:ln w="12700" cmpd="sng" cap="flat">
            <a:solidFill>
              <a:srgbClr val="E6CFCF">
                <a:alpha val="100000"/>
              </a:srgbClr>
            </a:solidFill>
            <a:prstDash val="solid"/>
            <a:round/>
          </a:ln>
          <a:effectLst>
            <a:outerShdw dir="27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7" id="7"/>
          <p:cNvSpPr/>
          <p:nvPr/>
        </p:nvSpPr>
        <p:spPr>
          <a:xfrm rot="0" flipH="false" flipV="false">
            <a:off x="4610100" y="5105400"/>
            <a:ext cx="29718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水平方向 (Depth) - 深度</a:t>
            </a:r>
            <a:endParaRPr lang="en-US" sz="1100"/>
          </a:p>
        </p:txBody>
      </p:sp>
      <p:sp>
        <p:nvSpPr>
          <p:cNvPr name="AutoShape 8" id="8"/>
          <p:cNvSpPr/>
          <p:nvPr/>
        </p:nvSpPr>
        <p:spPr>
          <a:xfrm rot="0" flipH="false" flipV="false">
            <a:off x="4610100" y="5461000"/>
            <a:ext cx="2971800" cy="762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300">
                <a:solidFill>
                  <a:srgbClr val="4A5568"/>
                </a:solidFill>
                <a:latin typeface="Noto Sans SC"/>
                <a:ea typeface="Noto Sans SC"/>
                <a:cs typeface="Noto Sans SC"/>
                <a:sym typeface="Noto Sans SC"/>
              </a:rPr>
              <a:t>代表网络的层数，对应逻辑推理的步数，通过多层级联实现复杂的逻辑推导过程。</a:t>
            </a:r>
            <a:endParaRPr lang="en-US" sz="1100"/>
          </a:p>
        </p:txBody>
      </p:sp>
      <p:sp>
        <p:nvSpPr>
          <p:cNvPr name="AutoShape 9" id="9"/>
          <p:cNvSpPr/>
          <p:nvPr/>
        </p:nvSpPr>
        <p:spPr>
          <a:xfrm rot="0" flipH="false" flipV="false">
            <a:off x="8051800" y="4953000"/>
            <a:ext cx="3378200" cy="1397000"/>
          </a:xfrm>
          <a:prstGeom prst="roundRect">
            <a:avLst>
              <a:gd name="adj" fmla="val 9089"/>
            </a:avLst>
          </a:prstGeom>
          <a:solidFill>
            <a:srgbClr val="FFFFFF">
              <a:alpha val="100000"/>
            </a:srgbClr>
          </a:solidFill>
          <a:ln w="12700" cmpd="sng" cap="flat">
            <a:solidFill>
              <a:srgbClr val="E6CFCF">
                <a:alpha val="100000"/>
              </a:srgbClr>
            </a:solidFill>
            <a:prstDash val="solid"/>
            <a:round/>
          </a:ln>
          <a:effectLst>
            <a:outerShdw dir="27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10" id="10"/>
          <p:cNvSpPr/>
          <p:nvPr/>
        </p:nvSpPr>
        <p:spPr>
          <a:xfrm rot="0" flipH="false" flipV="false">
            <a:off x="8255000" y="5105400"/>
            <a:ext cx="29718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核心算子与运算</a:t>
            </a:r>
            <a:endParaRPr lang="en-US" sz="1100"/>
          </a:p>
        </p:txBody>
      </p:sp>
      <p:sp>
        <p:nvSpPr>
          <p:cNvPr name="AutoShape 11" id="11"/>
          <p:cNvSpPr/>
          <p:nvPr/>
        </p:nvSpPr>
        <p:spPr>
          <a:xfrm rot="0" flipH="false" flipV="false">
            <a:off x="8255000" y="5461000"/>
            <a:ext cx="2971800" cy="762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300">
                <a:solidFill>
                  <a:srgbClr val="4A5568"/>
                </a:solidFill>
                <a:latin typeface="Noto Sans SC"/>
                <a:ea typeface="Noto Sans SC"/>
                <a:cs typeface="Noto Sans SC"/>
                <a:sym typeface="Noto Sans SC"/>
              </a:rPr>
              <a:t>层间通过 Expand/Reduce 实现跨元数信息传递；层内通过 MLP 完成同元数布尔逻辑运算。</a:t>
            </a:r>
            <a:endParaRPr lang="en-US" sz="1100"/>
          </a:p>
        </p:txBody>
      </p:sp>
      <p:pic>
        <p:nvPicPr>
          <p:cNvPr name="Picture 12" id="1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 flipH="false" flipV="false">
            <a:off x="837374" y="1651000"/>
            <a:ext cx="10668000" cy="3161625"/>
          </a:xfrm>
          <a:prstGeom prst="rect">
            <a:avLst/>
          </a:prstGeom>
          <a:ln w="12700">
            <a:noFill/>
            <a:prstDash val="solid"/>
          </a:ln>
        </p:spPr>
      </p:pic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bg>
      <p:bgPr>
        <a:solidFill>
          <a:srgbClr val="F8F9F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762000" y="762000"/>
            <a:ext cx="10668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6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二、基础：逻辑谓词的张量表示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762000" y="1651000"/>
            <a:ext cx="10668000" cy="1905000"/>
          </a:xfrm>
          <a:prstGeom prst="roundRect">
            <a:avLst>
              <a:gd name="adj" fmla="val 6665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4" id="4"/>
          <p:cNvSpPr/>
          <p:nvPr/>
        </p:nvSpPr>
        <p:spPr>
          <a:xfrm rot="0" flipH="false" flipV="false">
            <a:off x="1016000" y="1841500"/>
            <a:ext cx="10160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核心思想：符号逻辑 ➔ 概率张量</a:t>
            </a:r>
            <a:endParaRPr lang="en-US" sz="1100"/>
          </a:p>
        </p:txBody>
      </p:sp>
      <p:sp>
        <p:nvSpPr>
          <p:cNvPr name="AutoShape 5" id="5"/>
          <p:cNvSpPr/>
          <p:nvPr/>
        </p:nvSpPr>
        <p:spPr>
          <a:xfrm rot="0" flipH="false" flipV="false">
            <a:off x="1016000" y="2222500"/>
            <a:ext cx="10160000" cy="3048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4A5568"/>
                </a:solidFill>
                <a:latin typeface="Noto Sans SC"/>
                <a:ea typeface="Noto Sans SC"/>
                <a:cs typeface="Noto Sans SC"/>
                <a:sym typeface="Noto Sans SC"/>
              </a:rPr>
              <a:t>设定：对象集 U = {u1, u2, ..., um}，张量值 ∈ [0, 1] 表示谓词为真的概率。</a:t>
            </a:r>
            <a:endParaRPr lang="en-US" sz="1100"/>
          </a:p>
        </p:txBody>
      </p:sp>
      <p:sp>
        <p:nvSpPr>
          <p:cNvPr name="AutoShape 6" id="6"/>
          <p:cNvSpPr/>
          <p:nvPr/>
        </p:nvSpPr>
        <p:spPr>
          <a:xfrm rot="0" flipH="false" flipV="false">
            <a:off x="1016000" y="2603500"/>
            <a:ext cx="10160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4A5568"/>
                </a:solidFill>
                <a:latin typeface="Noto Sans SC"/>
                <a:ea typeface="Noto Sans SC"/>
                <a:cs typeface="Noto Sans SC"/>
                <a:sym typeface="Noto Sans SC"/>
              </a:rPr>
              <a:t>定义：r元谓词 p(x1, x2, ..., xr) 被映射为形状为</a:t>
            </a:r>
            <a:r>
              <a:rPr lang="en-US" b="tru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[m, m-1, ..., m-r+1]</a:t>
            </a:r>
            <a:r>
              <a:rPr lang="en-US" b="false" i="false" strike="noStrike" u="none" sz="1400">
                <a:solidFill>
                  <a:srgbClr val="4A5568"/>
                </a:solidFill>
                <a:latin typeface="Noto Sans SC"/>
                <a:ea typeface="Noto Sans SC"/>
                <a:cs typeface="Noto Sans SC"/>
                <a:sym typeface="Noto Sans SC"/>
              </a:rPr>
              <a:t>的张量 p^U。</a:t>
            </a:r>
            <a:endParaRPr lang="en-US" sz="1100"/>
          </a:p>
        </p:txBody>
      </p:sp>
      <p:sp>
        <p:nvSpPr>
          <p:cNvPr name="AutoShape 7" id="7"/>
          <p:cNvSpPr/>
          <p:nvPr/>
        </p:nvSpPr>
        <p:spPr>
          <a:xfrm rot="0" flipH="false" flipV="false">
            <a:off x="762000" y="3810000"/>
            <a:ext cx="3302000" cy="2286000"/>
          </a:xfrm>
          <a:prstGeom prst="roundRect">
            <a:avLst>
              <a:gd name="adj" fmla="val 5554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8" id="8"/>
          <p:cNvSpPr/>
          <p:nvPr/>
        </p:nvSpPr>
        <p:spPr>
          <a:xfrm rot="0" flipH="false" flipV="false">
            <a:off x="1016000" y="4064000"/>
            <a:ext cx="2794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0元谓词 (全局属性)</a:t>
            </a:r>
            <a:endParaRPr lang="en-US" sz="1100"/>
          </a:p>
        </p:txBody>
      </p:sp>
      <p:cxnSp>
        <p:nvCxnSpPr>
          <p:cNvPr name="Connector 9" id="9"/>
          <p:cNvCxnSpPr/>
          <p:nvPr/>
        </p:nvCxnSpPr>
        <p:spPr>
          <a:xfrm rot="-15626" flipH="false" flipV="false">
            <a:off x="1016014" y="4502150"/>
            <a:ext cx="2794000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2E8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name="AutoShape 10" id="10"/>
          <p:cNvSpPr/>
          <p:nvPr/>
        </p:nvSpPr>
        <p:spPr>
          <a:xfrm rot="0" flipH="false" flipV="false">
            <a:off x="1016000" y="4699000"/>
            <a:ext cx="2794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张量形状：</a:t>
            </a:r>
            <a:r>
              <a:rPr lang="en-US" b="true" i="false" strike="noStrike" u="none" sz="16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[1]</a:t>
            </a:r>
            <a:endParaRPr lang="en-US" sz="1100"/>
          </a:p>
        </p:txBody>
      </p:sp>
      <p:sp>
        <p:nvSpPr>
          <p:cNvPr name="AutoShape 11" id="11"/>
          <p:cNvSpPr/>
          <p:nvPr/>
        </p:nvSpPr>
        <p:spPr>
          <a:xfrm rot="0" flipH="false" flipV="false">
            <a:off x="1016000" y="5143500"/>
            <a:ext cx="2794000" cy="762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3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表示全局状态的标量值，不依赖于任何具体对象。</a:t>
            </a:r>
            <a:endParaRPr lang="en-US" sz="1100"/>
          </a:p>
        </p:txBody>
      </p:sp>
      <p:sp>
        <p:nvSpPr>
          <p:cNvPr name="AutoShape 12" id="12"/>
          <p:cNvSpPr/>
          <p:nvPr/>
        </p:nvSpPr>
        <p:spPr>
          <a:xfrm rot="0" flipH="false" flipV="false">
            <a:off x="4445000" y="3810000"/>
            <a:ext cx="3302000" cy="2286000"/>
          </a:xfrm>
          <a:prstGeom prst="roundRect">
            <a:avLst>
              <a:gd name="adj" fmla="val 5554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13" id="13"/>
          <p:cNvSpPr/>
          <p:nvPr/>
        </p:nvSpPr>
        <p:spPr>
          <a:xfrm rot="0" flipH="false" flipV="false">
            <a:off x="4699000" y="4064000"/>
            <a:ext cx="2794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1元谓词 (对象属性)</a:t>
            </a:r>
            <a:endParaRPr lang="en-US" sz="1100"/>
          </a:p>
        </p:txBody>
      </p:sp>
      <p:cxnSp>
        <p:nvCxnSpPr>
          <p:cNvPr name="Connector 14" id="14"/>
          <p:cNvCxnSpPr/>
          <p:nvPr/>
        </p:nvCxnSpPr>
        <p:spPr>
          <a:xfrm rot="-15626" flipH="false" flipV="false">
            <a:off x="4699014" y="4502150"/>
            <a:ext cx="2794000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2E8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name="AutoShape 15" id="15"/>
          <p:cNvSpPr/>
          <p:nvPr/>
        </p:nvSpPr>
        <p:spPr>
          <a:xfrm rot="0" flipH="false" flipV="false">
            <a:off x="4699000" y="4699000"/>
            <a:ext cx="2794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张量形状：</a:t>
            </a:r>
            <a:r>
              <a:rPr lang="en-US" b="true" i="false" strike="noStrike" u="none" sz="16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[m]</a:t>
            </a:r>
            <a:endParaRPr lang="en-US" sz="1100"/>
          </a:p>
        </p:txBody>
      </p:sp>
      <p:sp>
        <p:nvSpPr>
          <p:cNvPr name="AutoShape 16" id="16"/>
          <p:cNvSpPr/>
          <p:nvPr/>
        </p:nvSpPr>
        <p:spPr>
          <a:xfrm rot="0" flipH="false" flipV="false">
            <a:off x="4699000" y="5143500"/>
            <a:ext cx="2794000" cy="762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3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长度为 m 的向量，每个元素对应一个对象的属性值。</a:t>
            </a:r>
            <a:endParaRPr lang="en-US" sz="1100"/>
          </a:p>
        </p:txBody>
      </p:sp>
      <p:sp>
        <p:nvSpPr>
          <p:cNvPr name="AutoShape 17" id="17"/>
          <p:cNvSpPr/>
          <p:nvPr/>
        </p:nvSpPr>
        <p:spPr>
          <a:xfrm rot="0" flipH="false" flipV="false">
            <a:off x="8128000" y="3810000"/>
            <a:ext cx="3302000" cy="2286000"/>
          </a:xfrm>
          <a:prstGeom prst="roundRect">
            <a:avLst>
              <a:gd name="adj" fmla="val 5554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18" id="18"/>
          <p:cNvSpPr/>
          <p:nvPr/>
        </p:nvSpPr>
        <p:spPr>
          <a:xfrm rot="0" flipH="false" flipV="false">
            <a:off x="8382000" y="4064000"/>
            <a:ext cx="2794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2元谓词 (对象关系)</a:t>
            </a:r>
            <a:endParaRPr lang="en-US" sz="1100"/>
          </a:p>
        </p:txBody>
      </p:sp>
      <p:cxnSp>
        <p:nvCxnSpPr>
          <p:cNvPr name="Connector 19" id="19"/>
          <p:cNvCxnSpPr/>
          <p:nvPr/>
        </p:nvCxnSpPr>
        <p:spPr>
          <a:xfrm rot="-15626" flipH="false" flipV="false">
            <a:off x="8382014" y="4502150"/>
            <a:ext cx="2794000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2E8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name="AutoShape 20" id="20"/>
          <p:cNvSpPr/>
          <p:nvPr/>
        </p:nvSpPr>
        <p:spPr>
          <a:xfrm rot="0" flipH="false" flipV="false">
            <a:off x="8382000" y="4699000"/>
            <a:ext cx="2794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张量形状：</a:t>
            </a:r>
            <a:r>
              <a:rPr lang="en-US" b="true" i="false" strike="noStrike" u="none" sz="16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[m, m-1]</a:t>
            </a:r>
            <a:endParaRPr lang="en-US" sz="1100"/>
          </a:p>
        </p:txBody>
      </p:sp>
      <p:sp>
        <p:nvSpPr>
          <p:cNvPr name="AutoShape 21" id="21"/>
          <p:cNvSpPr/>
          <p:nvPr/>
        </p:nvSpPr>
        <p:spPr>
          <a:xfrm rot="0" flipH="false" flipV="false">
            <a:off x="8382000" y="5143500"/>
            <a:ext cx="2794000" cy="762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3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二维矩阵，表示两个不同对象之间的二元关系。</a:t>
            </a:r>
            <a:endParaRPr lang="en-US" sz="1100"/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>
  <p:cSld>
    <p:bg>
      <p:bgPr>
        <a:solidFill>
          <a:srgbClr val="F8F9F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762000" y="762000"/>
            <a:ext cx="10668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6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三、核心算子：量词的神经实现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762000" y="1778000"/>
            <a:ext cx="5143500" cy="4318000"/>
          </a:xfrm>
          <a:prstGeom prst="roundRect">
            <a:avLst>
              <a:gd name="adj" fmla="val 2941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4" id="4"/>
          <p:cNvSpPr/>
          <p:nvPr/>
        </p:nvSpPr>
        <p:spPr>
          <a:xfrm rot="0" flipH="false" flipV="false">
            <a:off x="1016000" y="1968500"/>
            <a:ext cx="46355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20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01. Expand (扩展) - 实现 ∀</a:t>
            </a:r>
            <a:endParaRPr lang="en-US" sz="1100"/>
          </a:p>
        </p:txBody>
      </p:sp>
      <p:cxnSp>
        <p:nvCxnSpPr>
          <p:cNvPr name="Connector 5" id="5"/>
          <p:cNvCxnSpPr/>
          <p:nvPr/>
        </p:nvCxnSpPr>
        <p:spPr>
          <a:xfrm rot="-9418" flipH="false" flipV="false">
            <a:off x="1016009" y="2343150"/>
            <a:ext cx="4635500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2E8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name="AutoShape 6" id="6"/>
          <p:cNvSpPr/>
          <p:nvPr/>
        </p:nvSpPr>
        <p:spPr>
          <a:xfrm rot="0" flipH="false" flipV="false">
            <a:off x="1016000" y="2476500"/>
            <a:ext cx="4635500" cy="254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逻辑含义</a:t>
            </a:r>
            <a:endParaRPr lang="en-US" sz="1100"/>
          </a:p>
        </p:txBody>
      </p:sp>
      <p:sp>
        <p:nvSpPr>
          <p:cNvPr name="AutoShape 7" id="7"/>
          <p:cNvSpPr/>
          <p:nvPr/>
        </p:nvSpPr>
        <p:spPr>
          <a:xfrm rot="0" flipH="false" flipV="false">
            <a:off x="1016000" y="2730500"/>
            <a:ext cx="46355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∀x_{r+1} q(...) ← p(...) (r元 → r+1元)</a:t>
            </a:r>
            <a:endParaRPr lang="en-US" sz="1100"/>
          </a:p>
        </p:txBody>
      </p:sp>
      <p:sp>
        <p:nvSpPr>
          <p:cNvPr name="AutoShape 8" id="8"/>
          <p:cNvSpPr/>
          <p:nvPr/>
        </p:nvSpPr>
        <p:spPr>
          <a:xfrm rot="0" flipH="false" flipV="false">
            <a:off x="1016000" y="3238500"/>
            <a:ext cx="4635500" cy="254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神经实现</a:t>
            </a:r>
            <a:endParaRPr lang="en-US" sz="1100"/>
          </a:p>
        </p:txBody>
      </p:sp>
      <p:sp>
        <p:nvSpPr>
          <p:cNvPr name="AutoShape 9" id="9"/>
          <p:cNvSpPr/>
          <p:nvPr/>
        </p:nvSpPr>
        <p:spPr>
          <a:xfrm rot="0" flipH="false" flipV="false">
            <a:off x="1016000" y="3492500"/>
            <a:ext cx="46355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将r元张量在新维度上重复，形状 [m^r] → [m^{r+1}]</a:t>
            </a:r>
            <a:endParaRPr lang="en-US" sz="1100"/>
          </a:p>
        </p:txBody>
      </p:sp>
      <p:sp>
        <p:nvSpPr>
          <p:cNvPr name="AutoShape 10" id="10"/>
          <p:cNvSpPr/>
          <p:nvPr/>
        </p:nvSpPr>
        <p:spPr>
          <a:xfrm rot="0" flipH="false" flipV="false">
            <a:off x="1016000" y="4000500"/>
            <a:ext cx="4635500" cy="254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示例</a:t>
            </a:r>
            <a:endParaRPr lang="en-US" sz="1100"/>
          </a:p>
        </p:txBody>
      </p:sp>
      <p:sp>
        <p:nvSpPr>
          <p:cNvPr name="AutoShape 11" id="11"/>
          <p:cNvSpPr/>
          <p:nvPr/>
        </p:nvSpPr>
        <p:spPr>
          <a:xfrm rot="0" flipH="false" flipV="false">
            <a:off x="1016000" y="4254500"/>
            <a:ext cx="46355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Moveable(x) → MoveableX(x,z) (对所有z)</a:t>
            </a:r>
            <a:endParaRPr lang="en-US" sz="1100"/>
          </a:p>
        </p:txBody>
      </p:sp>
      <p:sp>
        <p:nvSpPr>
          <p:cNvPr name="AutoShape 12" id="12"/>
          <p:cNvSpPr/>
          <p:nvPr/>
        </p:nvSpPr>
        <p:spPr>
          <a:xfrm rot="0" flipH="false" flipV="false">
            <a:off x="6286500" y="1778000"/>
            <a:ext cx="5143500" cy="4318000"/>
          </a:xfrm>
          <a:prstGeom prst="roundRect">
            <a:avLst>
              <a:gd name="adj" fmla="val 2941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54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13" id="13"/>
          <p:cNvSpPr/>
          <p:nvPr/>
        </p:nvSpPr>
        <p:spPr>
          <a:xfrm rot="0" flipH="false" flipV="false">
            <a:off x="6540500" y="1968500"/>
            <a:ext cx="46355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20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02. Reduce (收缩) - 实现 ∃/∀</a:t>
            </a:r>
            <a:endParaRPr lang="en-US" sz="1100"/>
          </a:p>
        </p:txBody>
      </p:sp>
      <p:cxnSp>
        <p:nvCxnSpPr>
          <p:cNvPr name="Connector 14" id="14"/>
          <p:cNvCxnSpPr/>
          <p:nvPr/>
        </p:nvCxnSpPr>
        <p:spPr>
          <a:xfrm rot="-9418" flipH="false" flipV="false">
            <a:off x="6540509" y="2343150"/>
            <a:ext cx="4635500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2E8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name="AutoShape 15" id="15"/>
          <p:cNvSpPr/>
          <p:nvPr/>
        </p:nvSpPr>
        <p:spPr>
          <a:xfrm rot="0" flipH="false" flipV="false">
            <a:off x="6540500" y="2476500"/>
            <a:ext cx="4635500" cy="254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逻辑含义</a:t>
            </a:r>
            <a:endParaRPr lang="en-US" sz="1100"/>
          </a:p>
        </p:txBody>
      </p:sp>
      <p:sp>
        <p:nvSpPr>
          <p:cNvPr name="AutoShape 16" id="16"/>
          <p:cNvSpPr/>
          <p:nvPr/>
        </p:nvSpPr>
        <p:spPr>
          <a:xfrm rot="0" flipH="false" flipV="false">
            <a:off x="6540500" y="2730500"/>
            <a:ext cx="46355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q(...) ← ∃/∀x_{r+1} p(...) (r+1元 → r元)</a:t>
            </a:r>
            <a:endParaRPr lang="en-US" sz="1100"/>
          </a:p>
        </p:txBody>
      </p:sp>
      <p:sp>
        <p:nvSpPr>
          <p:cNvPr name="AutoShape 17" id="17"/>
          <p:cNvSpPr/>
          <p:nvPr/>
        </p:nvSpPr>
        <p:spPr>
          <a:xfrm rot="0" flipH="false" flipV="false">
            <a:off x="6540500" y="3238500"/>
            <a:ext cx="4635500" cy="254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神经实现</a:t>
            </a:r>
            <a:endParaRPr lang="en-US" sz="1100"/>
          </a:p>
        </p:txBody>
      </p:sp>
      <p:sp>
        <p:nvSpPr>
          <p:cNvPr name="AutoShape 18" id="18"/>
          <p:cNvSpPr/>
          <p:nvPr/>
        </p:nvSpPr>
        <p:spPr>
          <a:xfrm rot="0" flipH="false" flipV="false">
            <a:off x="6540500" y="3492500"/>
            <a:ext cx="46355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沿待消除维度取最大值(∃)或最小值(∀)，形状 [m^{r+1}] → [m^r]</a:t>
            </a:r>
            <a:endParaRPr lang="en-US" sz="1100"/>
          </a:p>
        </p:txBody>
      </p:sp>
      <p:sp>
        <p:nvSpPr>
          <p:cNvPr name="AutoShape 19" id="19"/>
          <p:cNvSpPr/>
          <p:nvPr/>
        </p:nvSpPr>
        <p:spPr>
          <a:xfrm rot="0" flipH="false" flipV="false">
            <a:off x="6540500" y="4000500"/>
            <a:ext cx="4635500" cy="254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示例</a:t>
            </a:r>
            <a:endParaRPr lang="en-US" sz="1100"/>
          </a:p>
        </p:txBody>
      </p:sp>
      <p:sp>
        <p:nvSpPr>
          <p:cNvPr name="AutoShape 20" id="20"/>
          <p:cNvSpPr/>
          <p:nvPr/>
        </p:nvSpPr>
        <p:spPr>
          <a:xfrm rot="0" flipH="false" flipV="false">
            <a:off x="6540500" y="4254500"/>
            <a:ext cx="46355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On(y,x) → Clear(x) (∀y, 非On(y,x))</a:t>
            </a:r>
            <a:endParaRPr lang="en-US" sz="1100"/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>
  <p:cSld>
    <p:bg>
      <p:bgPr>
        <a:solidFill>
          <a:srgbClr val="F8F9F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762000" y="1016000"/>
            <a:ext cx="10668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6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三、核心算子：布尔逻辑的神经实现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762000" y="1778000"/>
            <a:ext cx="10668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6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核心思想：处理同元数谓词之间的与、或、非等布尔运算，实现逻辑规则的泛化学习。</a:t>
            </a:r>
            <a:endParaRPr lang="en-US" sz="1100"/>
          </a:p>
        </p:txBody>
      </p:sp>
      <p:sp>
        <p:nvSpPr>
          <p:cNvPr name="AutoShape 4" id="4"/>
          <p:cNvSpPr/>
          <p:nvPr/>
        </p:nvSpPr>
        <p:spPr>
          <a:xfrm rot="0" flipH="false" flipV="false">
            <a:off x="762000" y="2413000"/>
            <a:ext cx="3302000" cy="2286000"/>
          </a:xfrm>
          <a:prstGeom prst="roundRect">
            <a:avLst>
              <a:gd name="adj" fmla="val 5554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27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5" id="5"/>
          <p:cNvSpPr/>
          <p:nvPr/>
        </p:nvSpPr>
        <p:spPr>
          <a:xfrm rot="0" flipH="false" flipV="false">
            <a:off x="1016000" y="2667000"/>
            <a:ext cx="2794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01. Permute (排列)</a:t>
            </a:r>
            <a:endParaRPr lang="en-US" sz="1100"/>
          </a:p>
        </p:txBody>
      </p:sp>
      <p:cxnSp>
        <p:nvCxnSpPr>
          <p:cNvPr name="Connector 6" id="6"/>
          <p:cNvCxnSpPr/>
          <p:nvPr/>
        </p:nvCxnSpPr>
        <p:spPr>
          <a:xfrm rot="-15626" flipH="false" flipV="false">
            <a:off x="1016014" y="3105150"/>
            <a:ext cx="2794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2E8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name="AutoShape 7" id="7"/>
          <p:cNvSpPr/>
          <p:nvPr/>
        </p:nvSpPr>
        <p:spPr>
          <a:xfrm rot="0" flipH="false" flipV="false">
            <a:off x="1016000" y="3238500"/>
            <a:ext cx="2794000" cy="1270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对r元谓词的参数进行所有r!种可能的排列并堆叠。</a:t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3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目的：保证规则对所有对象组合公平适用。</a:t>
            </a:r>
          </a:p>
        </p:txBody>
      </p:sp>
      <p:sp>
        <p:nvSpPr>
          <p:cNvPr name="AutoShape 8" id="8"/>
          <p:cNvSpPr/>
          <p:nvPr/>
        </p:nvSpPr>
        <p:spPr>
          <a:xfrm rot="0" flipH="false" flipV="false">
            <a:off x="4445000" y="2413000"/>
            <a:ext cx="3302000" cy="2286000"/>
          </a:xfrm>
          <a:prstGeom prst="roundRect">
            <a:avLst>
              <a:gd name="adj" fmla="val 5554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27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9" id="9"/>
          <p:cNvSpPr/>
          <p:nvPr/>
        </p:nvSpPr>
        <p:spPr>
          <a:xfrm rot="0" flipH="false" flipV="false">
            <a:off x="4699000" y="2667000"/>
            <a:ext cx="2794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02. 共享 MLP 层</a:t>
            </a:r>
            <a:endParaRPr lang="en-US" sz="1100"/>
          </a:p>
        </p:txBody>
      </p:sp>
      <p:cxnSp>
        <p:nvCxnSpPr>
          <p:cNvPr name="Connector 10" id="10"/>
          <p:cNvCxnSpPr/>
          <p:nvPr/>
        </p:nvCxnSpPr>
        <p:spPr>
          <a:xfrm rot="-15626" flipH="false" flipV="false">
            <a:off x="4699014" y="3105150"/>
            <a:ext cx="2794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2E8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name="AutoShape 11" id="11"/>
          <p:cNvSpPr/>
          <p:nvPr/>
        </p:nvSpPr>
        <p:spPr>
          <a:xfrm rot="0" flipH="false" flipV="false">
            <a:off x="4699000" y="3238500"/>
            <a:ext cx="2794000" cy="1270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对排列后的张量应用一个权重共享的多层感知机。</a:t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3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目的：自动学习复杂的布尔逻辑函数。</a:t>
            </a:r>
          </a:p>
        </p:txBody>
      </p:sp>
      <p:sp>
        <p:nvSpPr>
          <p:cNvPr name="AutoShape 12" id="12"/>
          <p:cNvSpPr/>
          <p:nvPr/>
        </p:nvSpPr>
        <p:spPr>
          <a:xfrm rot="0" flipH="false" flipV="false">
            <a:off x="8128000" y="2413000"/>
            <a:ext cx="3302000" cy="2286000"/>
          </a:xfrm>
          <a:prstGeom prst="roundRect">
            <a:avLst>
              <a:gd name="adj" fmla="val 5554"/>
            </a:avLst>
          </a:prstGeom>
          <a:solidFill>
            <a:srgbClr val="FFFFFF">
              <a:alpha val="100000"/>
            </a:srgbClr>
          </a:solidFill>
          <a:ln w="12700" cmpd="sng" cap="flat">
            <a:noFill/>
            <a:prstDash val="solid"/>
            <a:round/>
          </a:ln>
          <a:effectLst>
            <a:outerShdw dir="2700000" dist="50800" blurRad="127000" algn="tl" rotWithShape="false">
              <a:srgbClr val="000000">
                <a:alpha val="5000"/>
              </a:srgbClr>
            </a:outerShdw>
          </a:effectLst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13" id="13"/>
          <p:cNvSpPr/>
          <p:nvPr/>
        </p:nvSpPr>
        <p:spPr>
          <a:xfrm rot="0" flipH="false" flipV="false">
            <a:off x="8382000" y="2667000"/>
            <a:ext cx="2794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8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03. Sigmoid 激活</a:t>
            </a:r>
            <a:endParaRPr lang="en-US" sz="1100"/>
          </a:p>
        </p:txBody>
      </p:sp>
      <p:cxnSp>
        <p:nvCxnSpPr>
          <p:cNvPr name="Connector 14" id="14"/>
          <p:cNvCxnSpPr/>
          <p:nvPr/>
        </p:nvCxnSpPr>
        <p:spPr>
          <a:xfrm rot="-15626" flipH="false" flipV="false">
            <a:off x="8382014" y="3105150"/>
            <a:ext cx="2794000" cy="12700"/>
          </a:xfrm>
          <a:prstGeom prst="straightConnector1">
            <a:avLst/>
          </a:prstGeom>
          <a:solidFill>
            <a:srgbClr val="DEE0E3">
              <a:alpha val="100000"/>
            </a:srgbClr>
          </a:solidFill>
          <a:ln w="12700" cmpd="sng" cap="flat">
            <a:solidFill>
              <a:srgbClr val="E2E8F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name="AutoShape 15" id="15"/>
          <p:cNvSpPr/>
          <p:nvPr/>
        </p:nvSpPr>
        <p:spPr>
          <a:xfrm rot="0" flipH="false" flipV="false">
            <a:off x="8382000" y="3238500"/>
            <a:ext cx="2794000" cy="1270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输出结果经过Sigmoid激活函数处理。</a:t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300">
                <a:solidFill>
                  <a:srgbClr val="718096"/>
                </a:solidFill>
                <a:latin typeface="Noto Sans SC"/>
                <a:ea typeface="Noto Sans SC"/>
                <a:cs typeface="Noto Sans SC"/>
                <a:sym typeface="Noto Sans SC"/>
              </a:rPr>
              <a:t>目的：确保输出值严格落在 [0, 1] 区间内。</a:t>
            </a:r>
          </a:p>
        </p:txBody>
      </p:sp>
      <p:sp>
        <p:nvSpPr>
          <p:cNvPr name="AutoShape 16" id="16"/>
          <p:cNvSpPr/>
          <p:nvPr/>
        </p:nvSpPr>
        <p:spPr>
          <a:xfrm rot="0" flipH="false" flipV="false">
            <a:off x="762000" y="4953000"/>
            <a:ext cx="10668000" cy="1270000"/>
          </a:xfrm>
          <a:prstGeom prst="roundRect">
            <a:avLst>
              <a:gd name="adj" fmla="val 10000"/>
            </a:avLst>
          </a:prstGeom>
          <a:solidFill>
            <a:srgbClr val="3182CE">
              <a:alpha val="8000"/>
            </a:srgbClr>
          </a:solidFill>
          <a:ln w="12700" cmpd="sng" cap="flat">
            <a:solidFill>
              <a:srgbClr val="3182CE">
                <a:alpha val="20000"/>
              </a:srgbClr>
            </a:solidFill>
            <a:prstDash val="solid"/>
            <a:round/>
          </a:ln>
        </p:spPr>
        <p:txBody>
          <a:bodyPr anchor="ctr" rtlCol="false" vert="horz" wrap="square" lIns="63500" rIns="63500" tIns="63500" bIns="63500">
            <a:noAutofit/>
          </a:bodyPr>
          <a:lstStyle/>
          <a:p>
            <a:pPr algn="ctr" indent="0">
              <a:lnSpc>
                <a:spcPct val="100000"/>
              </a:lnSpc>
              <a:defRPr/>
            </a:pPr>
            <a:r>
              <a:rPr lang="en-US" b="false" i="false" strike="noStrike" u="none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100"/>
          </a:p>
        </p:txBody>
      </p:sp>
      <p:sp>
        <p:nvSpPr>
          <p:cNvPr name="AutoShape 17" id="17"/>
          <p:cNvSpPr/>
          <p:nvPr/>
        </p:nvSpPr>
        <p:spPr>
          <a:xfrm rot="0" flipH="false" flipV="false">
            <a:off x="1016000" y="5143500"/>
            <a:ext cx="10160000" cy="381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6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关键特性：与对象数量无关的泛化能力</a:t>
            </a:r>
            <a:endParaRPr lang="en-US" sz="1100"/>
          </a:p>
        </p:txBody>
      </p:sp>
      <p:sp>
        <p:nvSpPr>
          <p:cNvPr name="AutoShape 18" id="18"/>
          <p:cNvSpPr/>
          <p:nvPr/>
        </p:nvSpPr>
        <p:spPr>
          <a:xfrm rot="0" flipH="false" flipV="false">
            <a:off x="1016000" y="5524500"/>
            <a:ext cx="10160000" cy="508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fals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MLP的权重与对象数量 m 无关，这是实现“提升规则 (Lifted Rules)”的核心，使得模型能够在不同规模的问题之间进行高效迁移。</a:t>
            </a:r>
            <a:endParaRPr lang="en-US" sz="1100"/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9F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 flipH="false" flipV="false">
            <a:off x="762000" y="762000"/>
            <a:ext cx="10668000" cy="635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36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四、架构核心：NLM单层计算细节</a:t>
            </a:r>
            <a:endParaRPr lang="en-US" sz="1100"/>
          </a:p>
        </p:txBody>
      </p:sp>
      <p:sp>
        <p:nvSpPr>
          <p:cNvPr name="AutoShape 3" id="3"/>
          <p:cNvSpPr/>
          <p:nvPr/>
        </p:nvSpPr>
        <p:spPr>
          <a:xfrm rot="0" flipH="false" flipV="false">
            <a:off x="762000" y="5080000"/>
            <a:ext cx="10668000" cy="1270000"/>
          </a:xfrm>
          <a:prstGeom prst="rect">
            <a:avLst/>
          </a:prstGeom>
          <a:noFill/>
          <a:ln w="12700" cmpd="sng" cap="flat">
            <a:noFill/>
            <a:prstDash val="solid"/>
            <a:round/>
          </a:ln>
        </p:spPr>
        <p:txBody>
          <a:bodyPr anchor="ctr" rtlCol="false" vert="horz" wrap="square" lIns="0" rIns="0" tIns="0" bIns="0">
            <a:noAutofit/>
          </a:bodyPr>
          <a:lstStyle/>
          <a:p>
            <a:pPr algn="l" indent="0">
              <a:lnSpc>
                <a:spcPct val="125000"/>
              </a:lnSpc>
              <a:defRPr/>
            </a:pPr>
            <a:r>
              <a:rPr lang="en-US" b="true" i="false" strike="noStrike" u="none" sz="1400">
                <a:solidFill>
                  <a:srgbClr val="2D3748"/>
                </a:solidFill>
                <a:latin typeface="Noto Sans SC"/>
                <a:ea typeface="Noto Sans SC"/>
                <a:cs typeface="Noto Sans SC"/>
                <a:sym typeface="Noto Sans SC"/>
              </a:rPr>
              <a:t>图解说明：</a:t>
            </a:r>
            <a:endParaRPr lang="en-US" sz="1100"/>
          </a:p>
          <a:p>
            <a:pPr algn="l" indent="0">
              <a:lnSpc>
                <a:spcPct val="125000"/>
              </a:lnSpc>
            </a:pPr>
            <a:r>
              <a:rPr lang="en-US" b="false" i="false" strike="noStrike" u="none" sz="1400">
                <a:solidFill>
                  <a:srgbClr val="4A5568"/>
                </a:solidFill>
                <a:latin typeface="Noto Sans SC"/>
                <a:ea typeface="Noto Sans SC"/>
                <a:cs typeface="Noto Sans SC"/>
                <a:sym typeface="Noto Sans SC"/>
              </a:rPr>
              <a:t>该图展示了NLM单层中一个计算组（二元组）的完整流程。左侧部分展示了</a:t>
            </a:r>
            <a:r>
              <a:rPr lang="en-US" b="true" i="false" strike="noStrike" u="none" sz="14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组间计算</a:t>
            </a:r>
            <a:r>
              <a:rPr lang="en-US" b="false" i="false" strike="noStrike" u="none" sz="1400">
                <a:solidFill>
                  <a:srgbClr val="4A5568"/>
                </a:solidFill>
                <a:latin typeface="Noto Sans SC"/>
                <a:ea typeface="Noto Sans SC"/>
                <a:cs typeface="Noto Sans SC"/>
                <a:sym typeface="Noto Sans SC"/>
              </a:rPr>
              <a:t>：通过</a:t>
            </a:r>
            <a:r>
              <a:rPr lang="en-US" b="true" i="false" strike="noStrike" u="none" sz="14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Expand</a:t>
            </a:r>
            <a:r>
              <a:rPr lang="en-US" b="false" i="false" strike="noStrike" u="none" sz="1400">
                <a:solidFill>
                  <a:srgbClr val="4A5568"/>
                </a:solidFill>
                <a:latin typeface="Noto Sans SC"/>
                <a:ea typeface="Noto Sans SC"/>
                <a:cs typeface="Noto Sans SC"/>
                <a:sym typeface="Noto Sans SC"/>
              </a:rPr>
              <a:t>接收一元组信息，通过</a:t>
            </a:r>
            <a:r>
              <a:rPr lang="en-US" b="true" i="false" strike="noStrike" u="none" sz="14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Reduce</a:t>
            </a:r>
            <a:r>
              <a:rPr lang="en-US" b="false" i="false" strike="noStrike" u="none" sz="1400">
                <a:solidFill>
                  <a:srgbClr val="4A5568"/>
                </a:solidFill>
                <a:latin typeface="Noto Sans SC"/>
                <a:ea typeface="Noto Sans SC"/>
                <a:cs typeface="Noto Sans SC"/>
                <a:sym typeface="Noto Sans SC"/>
              </a:rPr>
              <a:t>接收三元组信息，最终在中间节点进行</a:t>
            </a:r>
            <a:r>
              <a:rPr lang="en-US" b="true" i="false" strike="noStrike" u="none" sz="14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Concat</a:t>
            </a:r>
            <a:r>
              <a:rPr lang="en-US" b="false" i="false" strike="noStrike" u="none" sz="1400">
                <a:solidFill>
                  <a:srgbClr val="4A5568"/>
                </a:solidFill>
                <a:latin typeface="Noto Sans SC"/>
                <a:ea typeface="Noto Sans SC"/>
                <a:cs typeface="Noto Sans SC"/>
                <a:sym typeface="Noto Sans SC"/>
              </a:rPr>
              <a:t>拼接。右侧部分展示了</a:t>
            </a:r>
            <a:r>
              <a:rPr lang="en-US" b="true" i="false" strike="noStrike" u="none" sz="14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组内计算</a:t>
            </a:r>
            <a:r>
              <a:rPr lang="en-US" b="false" i="false" strike="noStrike" u="none" sz="1400">
                <a:solidFill>
                  <a:srgbClr val="4A5568"/>
                </a:solidFill>
                <a:latin typeface="Noto Sans SC"/>
                <a:ea typeface="Noto Sans SC"/>
                <a:cs typeface="Noto Sans SC"/>
                <a:sym typeface="Noto Sans SC"/>
              </a:rPr>
              <a:t>：拼接后的张量经过</a:t>
            </a:r>
            <a:r>
              <a:rPr lang="en-US" b="true" i="false" strike="noStrike" u="none" sz="14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Permutation</a:t>
            </a:r>
            <a:r>
              <a:rPr lang="en-US" b="false" i="false" strike="noStrike" u="none" sz="1400">
                <a:solidFill>
                  <a:srgbClr val="4A5568"/>
                </a:solidFill>
                <a:latin typeface="Noto Sans SC"/>
                <a:ea typeface="Noto Sans SC"/>
                <a:cs typeface="Noto Sans SC"/>
                <a:sym typeface="Noto Sans SC"/>
              </a:rPr>
              <a:t>排列和</a:t>
            </a:r>
            <a:r>
              <a:rPr lang="en-US" b="true" i="false" strike="noStrike" u="none" sz="1400">
                <a:solidFill>
                  <a:srgbClr val="3182CE"/>
                </a:solidFill>
                <a:latin typeface="Noto Sans SC"/>
                <a:ea typeface="Noto Sans SC"/>
                <a:cs typeface="Noto Sans SC"/>
                <a:sym typeface="Noto Sans SC"/>
              </a:rPr>
              <a:t>MLP</a:t>
            </a:r>
            <a:r>
              <a:rPr lang="en-US" b="false" i="false" strike="noStrike" u="none" sz="1400">
                <a:solidFill>
                  <a:srgbClr val="4A5568"/>
                </a:solidFill>
                <a:latin typeface="Noto Sans SC"/>
                <a:ea typeface="Noto Sans SC"/>
                <a:cs typeface="Noto Sans SC"/>
                <a:sym typeface="Noto Sans SC"/>
              </a:rPr>
              <a:t>逻辑变换，输出结果。</a:t>
            </a:r>
          </a:p>
        </p:txBody>
      </p:sp>
      <p:pic>
        <p:nvPicPr>
          <p:cNvPr name="Picture 4" id="4"/>
          <p:cNvPicPr>
            <a:picLocks noChangeAspect="true"/>
          </p:cNvPicPr>
          <p:nvPr/>
        </p:nvPicPr>
        <p:blipFill>
          <a:blip r:embed="rId2"/>
          <a:srcRect l="0" r="0" t="0" b="0"/>
          <a:stretch>
            <a:fillRect/>
          </a:stretch>
        </p:blipFill>
        <p:spPr>
          <a:xfrm rot="0" flipH="false" flipV="false">
            <a:off x="1023620" y="2190750"/>
            <a:ext cx="10144125" cy="2476500"/>
          </a:xfrm>
          <a:prstGeom prst="rect">
            <a:avLst/>
          </a:prstGeom>
          <a:ln w="12700">
            <a:noFill/>
            <a:prstDash val="soli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默认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