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webp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image" Target="../media/image8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3" Type="http://schemas.openxmlformats.org/officeDocument/2006/relationships/image" Target="../media/image9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10.png"/><Relationship Id="rId1" Type="http://schemas.openxmlformats.org/officeDocument/2006/relationships/tags" Target="../tags/tag9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3" Type="http://schemas.openxmlformats.org/officeDocument/2006/relationships/image" Target="../media/image11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image" Target="../media/image12.png"/><Relationship Id="rId1" Type="http://schemas.openxmlformats.org/officeDocument/2006/relationships/tags" Target="../tags/tag9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Relationship Id="rId3" Type="http://schemas.openxmlformats.org/officeDocument/2006/relationships/image" Target="../media/image13.png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image" Target="../media/image14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2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7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39190" y="912495"/>
            <a:ext cx="9799320" cy="433705"/>
          </a:xfrm>
        </p:spPr>
        <p:txBody>
          <a:bodyPr/>
          <a:p>
            <a:r>
              <a:rPr lang="en-US" altLang="zh-CN" sz="1800"/>
              <a:t>OpenAI </a:t>
            </a:r>
            <a:r>
              <a:rPr lang="zh-CN" altLang="en-US" sz="1800"/>
              <a:t>机械可解释性新范式解析</a:t>
            </a:r>
            <a:endParaRPr lang="zh-CN" altLang="en-US" sz="1800"/>
          </a:p>
        </p:txBody>
      </p:sp>
      <p:sp>
        <p:nvSpPr>
          <p:cNvPr id="4" name="文本框 3"/>
          <p:cNvSpPr txBox="1"/>
          <p:nvPr/>
        </p:nvSpPr>
        <p:spPr>
          <a:xfrm>
            <a:off x="3040380" y="280670"/>
            <a:ext cx="6111240" cy="1065530"/>
          </a:xfrm>
          <a:prstGeom prst="rect">
            <a:avLst/>
          </a:prstGeom>
        </p:spPr>
        <p:txBody>
          <a:bodyPr>
            <a:noAutofit/>
          </a:bodyPr>
          <a:p>
            <a:pPr marL="0" indent="0"/>
            <a:r>
              <a:rPr lang="zh-CN" altLang="en-US" sz="2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权重稀疏的</a:t>
            </a:r>
            <a:r>
              <a:rPr lang="en-US" altLang="zh-CN" sz="2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Transformer</a:t>
            </a:r>
            <a:r>
              <a:rPr lang="zh-CN" altLang="en-US" sz="2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具有可解释的回路</a:t>
            </a:r>
            <a:endParaRPr lang="zh-CN" altLang="en-US" sz="24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350" y="6489700"/>
            <a:ext cx="5807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机械可解释性</a:t>
            </a:r>
            <a:r>
              <a:rPr lang="en-US" altLang="zh-CN"/>
              <a:t> | </a:t>
            </a:r>
            <a:r>
              <a:rPr lang="zh-CN" altLang="en-US"/>
              <a:t>权重稀疏性</a:t>
            </a:r>
            <a:r>
              <a:rPr lang="en-US" altLang="zh-CN"/>
              <a:t> | </a:t>
            </a:r>
            <a:r>
              <a:rPr lang="zh-CN" altLang="en-US"/>
              <a:t>任务电路</a:t>
            </a:r>
            <a:r>
              <a:rPr lang="en-US" altLang="zh-CN"/>
              <a:t> | </a:t>
            </a:r>
            <a:r>
              <a:rPr lang="zh-CN" altLang="en-US"/>
              <a:t>密集模型解释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10130" y="1558290"/>
            <a:ext cx="7572375" cy="37420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422980"/>
            <a:ext cx="10969200" cy="705600"/>
          </a:xfrm>
        </p:spPr>
        <p:txBody>
          <a:bodyPr/>
          <a:p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连接稀疏与密集模型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261165"/>
            <a:ext cx="10969200" cy="4759200"/>
          </a:xfrm>
        </p:spPr>
        <p:txBody>
          <a:bodyPr/>
          <a:p>
            <a:r>
              <a:rPr lang="zh-CN" altLang="en-US" sz="1600"/>
              <a:t>设计思想：稀疏模型虽可解释，但性能难比现有密集模型；需通过桥接器，让稀疏电路成为密集模型的</a:t>
            </a:r>
            <a:r>
              <a:rPr lang="en-US" altLang="zh-CN" sz="1600"/>
              <a:t> “</a:t>
            </a:r>
            <a:r>
              <a:rPr lang="zh-CN" altLang="en-US" sz="1600"/>
              <a:t>可解释代理</a:t>
            </a:r>
            <a:r>
              <a:rPr lang="en-US" altLang="zh-CN" sz="1600"/>
              <a:t>”</a:t>
            </a:r>
            <a:br>
              <a:rPr lang="en-US" altLang="zh-CN" sz="1600"/>
            </a:br>
            <a:r>
              <a:rPr lang="en-US" altLang="zh-CN" sz="1600"/>
              <a:t>1.</a:t>
            </a:r>
            <a:r>
              <a:rPr lang="zh-CN" altLang="en-US" sz="1600"/>
              <a:t>桥接器位置：每个子层（注意力块</a:t>
            </a:r>
            <a:r>
              <a:rPr lang="en-US" altLang="zh-CN" sz="1600"/>
              <a:t> / MLP </a:t>
            </a:r>
            <a:r>
              <a:rPr lang="zh-CN" altLang="en-US" sz="1600"/>
              <a:t>块前）都设置桥接器，保证层间映射准确</a:t>
            </a:r>
            <a:br>
              <a:rPr lang="en-US" altLang="zh-CN" sz="1600"/>
            </a:br>
            <a:r>
              <a:rPr lang="en-US" altLang="zh-CN" sz="1600"/>
              <a:t>2.</a:t>
            </a:r>
            <a:r>
              <a:rPr lang="zh-CN" altLang="en-US" sz="1600"/>
              <a:t>桥接器结构：</a:t>
            </a:r>
            <a:endParaRPr lang="zh-CN" altLang="en-US" sz="1600"/>
          </a:p>
          <a:p>
            <a:pPr lvl="1"/>
            <a:r>
              <a:rPr lang="zh-CN" altLang="en-US" sz="1600"/>
              <a:t>编码器：将密集模型的激活值映射到稀疏模型（线性映射</a:t>
            </a:r>
            <a:r>
              <a:rPr lang="en-US" altLang="zh-CN" sz="1600"/>
              <a:t> + AbsTopK </a:t>
            </a:r>
            <a:r>
              <a:rPr lang="zh-CN" altLang="en-US" sz="1600"/>
              <a:t>激活）</a:t>
            </a:r>
            <a:endParaRPr lang="zh-CN" altLang="en-US" sz="1600"/>
          </a:p>
          <a:p>
            <a:pPr lvl="1"/>
            <a:r>
              <a:rPr lang="zh-CN" altLang="en-US" sz="1600"/>
              <a:t>解码器：将稀疏模型的激活值映射回密集模型（线性映射）</a:t>
            </a:r>
            <a:endParaRPr lang="zh-CN" altLang="en-US" sz="160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 3.</a:t>
            </a:r>
            <a:r>
              <a:rPr lang="zh-CN" altLang="en-US" sz="1600"/>
              <a:t>训练损失（保证映射忠实）：</a:t>
            </a:r>
            <a:endParaRPr lang="zh-CN" altLang="en-US" sz="1600"/>
          </a:p>
          <a:p>
            <a:pPr lvl="1"/>
            <a:r>
              <a:rPr lang="zh-CN" altLang="en-US" sz="1600"/>
              <a:t>归一化</a:t>
            </a:r>
            <a:r>
              <a:rPr lang="en-US" altLang="zh-CN" sz="1600"/>
              <a:t> MSE</a:t>
            </a:r>
            <a:r>
              <a:rPr lang="zh-CN" altLang="en-US" sz="1600"/>
              <a:t>：确保编码器</a:t>
            </a:r>
            <a:r>
              <a:rPr lang="en-US" altLang="zh-CN" sz="1600"/>
              <a:t> / </a:t>
            </a:r>
            <a:r>
              <a:rPr lang="zh-CN" altLang="en-US" sz="1600"/>
              <a:t>解码器的映射误差最小</a:t>
            </a:r>
            <a:endParaRPr lang="zh-CN" altLang="en-US" sz="1600"/>
          </a:p>
          <a:p>
            <a:pPr lvl="1"/>
            <a:r>
              <a:rPr lang="zh-CN" altLang="en-US" sz="1600"/>
              <a:t>双向</a:t>
            </a:r>
            <a:r>
              <a:rPr lang="en-US" altLang="zh-CN" sz="1600"/>
              <a:t> KL </a:t>
            </a:r>
            <a:r>
              <a:rPr lang="zh-CN" altLang="en-US" sz="1600"/>
              <a:t>散度：让稀疏模型能</a:t>
            </a:r>
            <a:r>
              <a:rPr lang="en-US" altLang="zh-CN" sz="1600"/>
              <a:t> “</a:t>
            </a:r>
            <a:r>
              <a:rPr lang="zh-CN" altLang="en-US" sz="1600"/>
              <a:t>模拟</a:t>
            </a:r>
            <a:r>
              <a:rPr lang="en-US" altLang="zh-CN" sz="1600"/>
              <a:t>” </a:t>
            </a:r>
            <a:r>
              <a:rPr lang="zh-CN" altLang="en-US" sz="1600"/>
              <a:t>密集模型，</a:t>
            </a:r>
            <a:br>
              <a:rPr lang="zh-CN" altLang="en-US" sz="1600"/>
            </a:br>
            <a:r>
              <a:rPr lang="en-US" altLang="zh-CN" sz="1600"/>
              <a:t>			</a:t>
            </a:r>
            <a:r>
              <a:rPr lang="zh-CN" altLang="en-US" sz="1600"/>
              <a:t>密集模型能</a:t>
            </a:r>
            <a:r>
              <a:rPr lang="en-US" altLang="zh-CN" sz="1600"/>
              <a:t> “</a:t>
            </a:r>
            <a:r>
              <a:rPr lang="zh-CN" altLang="en-US" sz="1600"/>
              <a:t>接受</a:t>
            </a:r>
            <a:r>
              <a:rPr lang="en-US" altLang="zh-CN" sz="1600"/>
              <a:t>” </a:t>
            </a:r>
            <a:r>
              <a:rPr lang="zh-CN" altLang="en-US" sz="1600"/>
              <a:t>稀疏模型的激活值。</a:t>
            </a:r>
            <a:endParaRPr lang="en-US" altLang="zh-CN" sz="16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675" y="3082290"/>
            <a:ext cx="3790315" cy="31413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246450"/>
            <a:ext cx="10969200" cy="705600"/>
          </a:xfrm>
        </p:spPr>
        <p:txBody>
          <a:bodyPr/>
          <a:p>
            <a:r>
              <a:rPr lang="zh-CN" altLang="en-US" sz="2400"/>
              <a:t>稀疏</a:t>
            </a:r>
            <a:r>
              <a:rPr lang="en-US" altLang="zh-CN" sz="2400"/>
              <a:t> vs </a:t>
            </a:r>
            <a:r>
              <a:rPr lang="zh-CN" altLang="en-US" sz="2400"/>
              <a:t>密集模型的电路规模对比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1481455"/>
            <a:ext cx="10968990" cy="4326890"/>
          </a:xfrm>
        </p:spPr>
        <p:txBody>
          <a:bodyPr>
            <a:normAutofit/>
          </a:bodyPr>
          <a:p>
            <a:r>
              <a:rPr lang="zh-CN" altLang="en-US" sz="1200"/>
              <a:t>定量结果</a:t>
            </a:r>
            <a:r>
              <a:rPr lang="en-US" altLang="zh-CN" sz="1200"/>
              <a:t> 1</a:t>
            </a:r>
            <a:r>
              <a:rPr lang="zh-CN" altLang="en-US" sz="1200"/>
              <a:t>：稀疏模型的电路更紧凑、更易解释</a:t>
            </a:r>
            <a:br>
              <a:rPr lang="zh-CN" altLang="en-US" sz="1200"/>
            </a:br>
            <a:endParaRPr lang="zh-CN" altLang="en-US" sz="1200"/>
          </a:p>
          <a:p>
            <a:r>
              <a:rPr lang="zh-CN" altLang="en-US" sz="1200"/>
              <a:t>核心实验设计：</a:t>
            </a:r>
            <a:endParaRPr lang="zh-CN" altLang="en-US" sz="1200"/>
          </a:p>
          <a:p>
            <a:r>
              <a:rPr lang="zh-CN" altLang="en-US" sz="1200"/>
              <a:t>控制变量：让稀疏模型与密集模型的预训练损失一致（性能相当）</a:t>
            </a:r>
            <a:endParaRPr lang="zh-CN" altLang="en-US" sz="1200"/>
          </a:p>
          <a:p>
            <a:r>
              <a:rPr lang="zh-CN" altLang="en-US" sz="1200"/>
              <a:t>测量指标：为</a:t>
            </a:r>
            <a:r>
              <a:rPr lang="en-US" altLang="zh-CN" sz="1200"/>
              <a:t> 20 </a:t>
            </a:r>
            <a:r>
              <a:rPr lang="zh-CN" altLang="en-US" sz="1200"/>
              <a:t>个手工设计任务提取最小电路，统计平均规模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关键结果：</a:t>
            </a:r>
            <a:r>
              <a:rPr lang="zh-CN" altLang="en-US" sz="1200"/>
              <a:t>见图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核心发现：同一任务损失下，稀疏模型的电路规模是密集模型的</a:t>
            </a:r>
            <a:r>
              <a:rPr lang="en-US" altLang="zh-CN" sz="1200"/>
              <a:t> 1/16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结论：权重稀疏性有效实现了</a:t>
            </a:r>
            <a:r>
              <a:rPr lang="en-US" altLang="zh-CN" sz="1200"/>
              <a:t> “</a:t>
            </a:r>
            <a:r>
              <a:rPr lang="zh-CN" altLang="en-US" sz="1200"/>
              <a:t>任务计算解纠缠</a:t>
            </a:r>
            <a:r>
              <a:rPr lang="en-US" altLang="zh-CN" sz="1200"/>
              <a:t>”</a:t>
            </a:r>
            <a:r>
              <a:rPr lang="zh-CN" altLang="en-US" sz="1200"/>
              <a:t>，让核心逻辑更易定位</a:t>
            </a:r>
            <a:endParaRPr lang="zh-CN" altLang="en-US" sz="1200"/>
          </a:p>
          <a:p>
            <a:pPr marL="0" indent="0">
              <a:buNone/>
            </a:pP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补充说明：稀疏模型可通过增加电路边数，实现任意精度的任务性能。</a:t>
            </a:r>
            <a:endParaRPr lang="en-US" altLang="zh-CN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05" y="2115820"/>
            <a:ext cx="4932045" cy="3272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97320" y="5387658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r>
              <a:rPr lang="en-US" altLang="zh-CN" sz="1200"/>
              <a:t>X</a:t>
            </a:r>
            <a:r>
              <a:rPr lang="zh-CN" altLang="en-US" sz="1200"/>
              <a:t>轴：权衡的电路大小</a:t>
            </a:r>
            <a:br>
              <a:rPr lang="zh-CN" altLang="en-US" sz="1200"/>
            </a:br>
            <a:r>
              <a:rPr lang="en-US" altLang="zh-CN" sz="1200"/>
              <a:t>Y</a:t>
            </a:r>
            <a:r>
              <a:rPr lang="zh-CN" altLang="en-US" sz="1200"/>
              <a:t>轴：任务损失</a:t>
            </a:r>
            <a:endParaRPr lang="zh-CN" altLang="en-US" sz="1200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449650"/>
            <a:ext cx="10969200" cy="705600"/>
          </a:xfrm>
        </p:spPr>
        <p:txBody>
          <a:bodyPr/>
          <a:p>
            <a:r>
              <a:rPr lang="zh-CN" altLang="en-US" sz="2400"/>
              <a:t>模型缩放的性能</a:t>
            </a:r>
            <a:r>
              <a:rPr lang="en-US" altLang="zh-CN" sz="2400"/>
              <a:t> - </a:t>
            </a:r>
            <a:r>
              <a:rPr lang="zh-CN" altLang="en-US" sz="2400"/>
              <a:t>可解释性平衡规律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845" y="2311400"/>
            <a:ext cx="4654550" cy="331724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155120"/>
            <a:ext cx="10969200" cy="4759200"/>
          </a:xfrm>
        </p:spPr>
        <p:txBody>
          <a:bodyPr/>
          <a:p>
            <a:r>
              <a:rPr lang="zh-CN" altLang="en-US" sz="1200"/>
              <a:t>定量结果</a:t>
            </a:r>
            <a:r>
              <a:rPr lang="en-US" altLang="zh-CN" sz="1200"/>
              <a:t> 2</a:t>
            </a:r>
            <a:r>
              <a:rPr lang="zh-CN" altLang="en-US" sz="1200"/>
              <a:t>：缩放模型，性能与可解释性可兼得</a:t>
            </a:r>
            <a:endParaRPr lang="zh-CN" altLang="en-US" sz="1200"/>
          </a:p>
          <a:p>
            <a:r>
              <a:rPr lang="zh-CN" altLang="en-US" sz="1200"/>
              <a:t>核心实验设计：</a:t>
            </a:r>
            <a:endParaRPr lang="zh-CN" altLang="en-US" sz="1200"/>
          </a:p>
          <a:p>
            <a:r>
              <a:rPr lang="zh-CN" altLang="en-US" sz="1200"/>
              <a:t>变量：模型总参数、非零权重数（</a:t>
            </a:r>
            <a:r>
              <a:rPr lang="en-US" altLang="zh-CN" sz="1200"/>
              <a:t>L</a:t>
            </a:r>
            <a:r>
              <a:rPr lang="en-US" altLang="en-US" sz="1200"/>
              <a:t>₀</a:t>
            </a:r>
            <a:r>
              <a:rPr lang="zh-CN" altLang="en-US" sz="1200"/>
              <a:t>）</a:t>
            </a:r>
            <a:endParaRPr lang="zh-CN" altLang="en-US" sz="1200"/>
          </a:p>
          <a:p>
            <a:r>
              <a:rPr lang="zh-CN" altLang="en-US" sz="1200"/>
              <a:t>测量指标：预训练损失（性能）、电路规模（可解释性）</a:t>
            </a:r>
            <a:endParaRPr lang="zh-CN" altLang="en-US" sz="1200"/>
          </a:p>
          <a:p>
            <a:r>
              <a:rPr lang="zh-CN" altLang="en-US" sz="1200"/>
              <a:t>关键发现：见图</a:t>
            </a:r>
            <a:endParaRPr lang="zh-CN" altLang="en-US" sz="1200"/>
          </a:p>
          <a:p>
            <a:r>
              <a:rPr lang="zh-CN" altLang="en-US" sz="1200"/>
              <a:t>固定总参数：降低</a:t>
            </a:r>
            <a:r>
              <a:rPr lang="en-US" altLang="zh-CN" sz="1200"/>
              <a:t> L</a:t>
            </a:r>
            <a:r>
              <a:rPr lang="en-US" altLang="en-US" sz="1200"/>
              <a:t>₀</a:t>
            </a:r>
            <a:r>
              <a:rPr lang="zh-CN" altLang="en-US" sz="1200"/>
              <a:t>（更稀疏）</a:t>
            </a:r>
            <a:r>
              <a:rPr lang="en-US" altLang="en-US" sz="1200"/>
              <a:t>→</a:t>
            </a:r>
            <a:r>
              <a:rPr lang="en-US" altLang="zh-CN" sz="1200"/>
              <a:t> </a:t>
            </a:r>
            <a:r>
              <a:rPr lang="zh-CN" altLang="en-US" sz="1200"/>
              <a:t>性能下降，但可解释性提升</a:t>
            </a:r>
            <a:endParaRPr lang="zh-CN" altLang="en-US" sz="1200"/>
          </a:p>
          <a:p>
            <a:r>
              <a:rPr lang="zh-CN" altLang="en-US" sz="1200"/>
              <a:t>固定</a:t>
            </a:r>
            <a:r>
              <a:rPr lang="en-US" altLang="zh-CN" sz="1200"/>
              <a:t> L</a:t>
            </a:r>
            <a:r>
              <a:rPr lang="en-US" altLang="en-US" sz="1200"/>
              <a:t>₀</a:t>
            </a:r>
            <a:r>
              <a:rPr lang="zh-CN" altLang="en-US" sz="1200"/>
              <a:t>（非零权重数）：增大模型总参数</a:t>
            </a:r>
            <a:r>
              <a:rPr lang="en-US" altLang="en-US" sz="1200"/>
              <a:t>→</a:t>
            </a:r>
            <a:r>
              <a:rPr lang="en-US" altLang="zh-CN" sz="1200"/>
              <a:t> </a:t>
            </a:r>
            <a:r>
              <a:rPr lang="zh-CN" altLang="en-US" sz="1200"/>
              <a:t>性能和可解释性双提升</a:t>
            </a:r>
            <a:endParaRPr lang="zh-CN" altLang="en-US" sz="1200"/>
          </a:p>
          <a:p>
            <a:r>
              <a:rPr lang="zh-CN" altLang="en-US" sz="1200"/>
              <a:t>本质原因：更大的稀疏模型，非零权重分配更高效，每个节点的功能更纯粹</a:t>
            </a:r>
            <a:endParaRPr lang="zh-CN" altLang="en-US" sz="1200"/>
          </a:p>
          <a:p>
            <a:r>
              <a:rPr lang="zh-CN" altLang="en-US" sz="1200"/>
              <a:t>核心结论（加粗突出）：模型缩放能打破</a:t>
            </a:r>
            <a:r>
              <a:rPr lang="en-US" altLang="zh-CN" sz="1200"/>
              <a:t> “</a:t>
            </a:r>
            <a:r>
              <a:rPr lang="zh-CN" altLang="en-US" sz="1200"/>
              <a:t>性能与可解释性二选一</a:t>
            </a:r>
            <a:r>
              <a:rPr lang="en-US" altLang="zh-CN" sz="1200"/>
              <a:t>” </a:t>
            </a:r>
            <a:r>
              <a:rPr lang="zh-CN" altLang="en-US" sz="1200"/>
              <a:t>的传统困境</a:t>
            </a:r>
            <a:endParaRPr lang="zh-CN" altLang="en-US" sz="1200"/>
          </a:p>
        </p:txBody>
      </p:sp>
      <p:sp>
        <p:nvSpPr>
          <p:cNvPr id="5" name="文本框 4"/>
          <p:cNvSpPr txBox="1"/>
          <p:nvPr/>
        </p:nvSpPr>
        <p:spPr>
          <a:xfrm>
            <a:off x="7781925" y="5790248"/>
            <a:ext cx="5080000" cy="521970"/>
          </a:xfrm>
          <a:prstGeom prst="rect">
            <a:avLst/>
          </a:prstGeom>
        </p:spPr>
        <p:txBody>
          <a:bodyPr>
            <a:spAutoFit/>
          </a:bodyPr>
          <a:p>
            <a:pPr marL="0" indent="0" algn="l"/>
            <a:r>
              <a:rPr lang="en-US" altLang="zh-CN" sz="1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 </a:t>
            </a:r>
            <a:r>
              <a:rPr lang="zh-CN" altLang="en-US" sz="1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轴：预训练损失；</a:t>
            </a:r>
            <a:br>
              <a:rPr lang="zh-CN" altLang="en-US" sz="1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1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 </a:t>
            </a:r>
            <a:r>
              <a:rPr lang="zh-CN" altLang="en-US" sz="14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轴：电路规模</a:t>
            </a:r>
            <a:endParaRPr lang="zh-CN" altLang="en-US" sz="14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400"/>
              <a:t>构建字符串闭合任务</a:t>
            </a:r>
            <a:r>
              <a:rPr lang="en-US" altLang="zh-CN" sz="2400"/>
              <a:t> ——12 </a:t>
            </a:r>
            <a:r>
              <a:rPr lang="zh-CN" altLang="en-US" sz="2400"/>
              <a:t>节点的简洁电路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900"/>
              <a:t>任务描述：输入以单引号</a:t>
            </a:r>
            <a:r>
              <a:rPr lang="en-US" altLang="zh-CN" sz="900"/>
              <a:t> / </a:t>
            </a:r>
            <a:r>
              <a:rPr lang="zh-CN" altLang="en-US" sz="900"/>
              <a:t>双引号开头的字符串，模型需输出对应的闭合引号</a:t>
            </a:r>
            <a:endParaRPr lang="zh-CN" altLang="en-US" sz="900"/>
          </a:p>
          <a:p>
            <a:r>
              <a:rPr lang="zh-CN" altLang="en-US" sz="900"/>
              <a:t>电路核心逻辑（</a:t>
            </a:r>
            <a:r>
              <a:rPr lang="en-US" altLang="zh-CN" sz="900"/>
              <a:t> step-by-step </a:t>
            </a:r>
            <a:r>
              <a:rPr lang="zh-CN" altLang="en-US" sz="900"/>
              <a:t>）：</a:t>
            </a:r>
            <a:endParaRPr lang="zh-CN" altLang="en-US" sz="900"/>
          </a:p>
          <a:p>
            <a:r>
              <a:rPr lang="zh-CN" altLang="en-US" sz="900"/>
              <a:t>第一步（</a:t>
            </a:r>
            <a:r>
              <a:rPr lang="en-US" altLang="zh-CN" sz="900"/>
              <a:t>MLP </a:t>
            </a:r>
            <a:r>
              <a:rPr lang="zh-CN" altLang="en-US" sz="900"/>
              <a:t>层</a:t>
            </a:r>
            <a:r>
              <a:rPr lang="en-US" altLang="zh-CN" sz="900"/>
              <a:t> 0.mlp</a:t>
            </a:r>
            <a:r>
              <a:rPr lang="zh-CN" altLang="en-US" sz="900"/>
              <a:t>）：将引号</a:t>
            </a:r>
            <a:r>
              <a:rPr lang="en-US" altLang="zh-CN" sz="900"/>
              <a:t>token</a:t>
            </a:r>
            <a:r>
              <a:rPr lang="zh-CN" altLang="en-US" sz="900"/>
              <a:t>（</a:t>
            </a:r>
            <a:r>
              <a:rPr lang="en-US" altLang="zh-CN" sz="900"/>
              <a:t>(" / ('</a:t>
            </a:r>
            <a:r>
              <a:rPr lang="zh-CN" altLang="en-US" sz="900"/>
              <a:t>）的嵌入，转换为两个核心通道</a:t>
            </a:r>
            <a:endParaRPr lang="zh-CN" altLang="en-US" sz="900"/>
          </a:p>
          <a:p>
            <a:r>
              <a:rPr lang="zh-CN" altLang="en-US" sz="900"/>
              <a:t>引号检测器：识别token是引号（通道</a:t>
            </a:r>
            <a:r>
              <a:rPr lang="en-US" altLang="zh-CN" sz="900"/>
              <a:t> 205</a:t>
            </a:r>
            <a:r>
              <a:rPr lang="zh-CN" altLang="en-US" sz="900"/>
              <a:t>，正负激活均为正）</a:t>
            </a:r>
            <a:endParaRPr lang="zh-CN" altLang="en-US" sz="900"/>
          </a:p>
          <a:p>
            <a:r>
              <a:rPr lang="zh-CN" altLang="en-US" sz="900"/>
              <a:t>引号类型分类器：区分单</a:t>
            </a:r>
            <a:r>
              <a:rPr lang="en-US" altLang="zh-CN" sz="900"/>
              <a:t> / </a:t>
            </a:r>
            <a:r>
              <a:rPr lang="zh-CN" altLang="en-US" sz="900"/>
              <a:t>双引号（通道</a:t>
            </a:r>
            <a:r>
              <a:rPr lang="en-US" altLang="zh-CN" sz="900"/>
              <a:t> 207</a:t>
            </a:r>
            <a:r>
              <a:rPr lang="zh-CN" altLang="en-US" sz="900"/>
              <a:t>，</a:t>
            </a:r>
            <a:r>
              <a:rPr lang="en-US" altLang="zh-CN" sz="900">
                <a:solidFill>
                  <a:srgbClr val="FF0000"/>
                </a:solidFill>
              </a:rPr>
              <a:t>("</a:t>
            </a:r>
            <a:r>
              <a:rPr lang="en-US" altLang="zh-CN" sz="900"/>
              <a:t> </a:t>
            </a:r>
            <a:r>
              <a:rPr lang="zh-CN" altLang="en-US" sz="900"/>
              <a:t>正激活，</a:t>
            </a:r>
            <a:r>
              <a:rPr lang="en-US" altLang="zh-CN" sz="900">
                <a:solidFill>
                  <a:srgbClr val="FF0000"/>
                </a:solidFill>
              </a:rPr>
              <a:t>('</a:t>
            </a:r>
            <a:r>
              <a:rPr lang="en-US" altLang="zh-CN" sz="900"/>
              <a:t> </a:t>
            </a:r>
            <a:r>
              <a:rPr lang="zh-CN" altLang="en-US" sz="900"/>
              <a:t>负激活）</a:t>
            </a:r>
            <a:endParaRPr lang="zh-CN" altLang="en-US" sz="900"/>
          </a:p>
          <a:p>
            <a:r>
              <a:rPr lang="zh-CN" altLang="en-US" sz="900"/>
              <a:t>第二步（注意力头</a:t>
            </a:r>
            <a:r>
              <a:rPr lang="en-US" altLang="zh-CN" sz="900"/>
              <a:t> 10.attn.head82</a:t>
            </a:r>
            <a:r>
              <a:rPr lang="zh-CN" altLang="en-US" sz="900"/>
              <a:t>）：</a:t>
            </a:r>
            <a:endParaRPr lang="zh-CN" altLang="en-US" sz="900"/>
          </a:p>
          <a:p>
            <a:r>
              <a:rPr lang="zh-CN" altLang="en-US" sz="900"/>
              <a:t>用</a:t>
            </a:r>
            <a:r>
              <a:rPr lang="en-US" altLang="zh-CN" sz="900"/>
              <a:t> “</a:t>
            </a:r>
            <a:r>
              <a:rPr lang="zh-CN" altLang="en-US" sz="900"/>
              <a:t>引号检测器</a:t>
            </a:r>
            <a:r>
              <a:rPr lang="en-US" altLang="zh-CN" sz="900"/>
              <a:t>” </a:t>
            </a:r>
            <a:r>
              <a:rPr lang="zh-CN" altLang="en-US" sz="900"/>
              <a:t>作为键（</a:t>
            </a:r>
            <a:r>
              <a:rPr lang="en-US" altLang="zh-CN" sz="900"/>
              <a:t>K </a:t>
            </a:r>
            <a:r>
              <a:rPr lang="zh-CN" altLang="en-US" sz="900"/>
              <a:t>通道</a:t>
            </a:r>
            <a:r>
              <a:rPr lang="en-US" altLang="zh-CN" sz="900"/>
              <a:t> 1</a:t>
            </a:r>
            <a:r>
              <a:rPr lang="zh-CN" altLang="en-US" sz="900"/>
              <a:t>），</a:t>
            </a:r>
            <a:r>
              <a:rPr lang="en-US" altLang="zh-CN" sz="900"/>
              <a:t>“</a:t>
            </a:r>
            <a:r>
              <a:rPr lang="zh-CN" altLang="en-US" sz="900"/>
              <a:t>引号类型分类器</a:t>
            </a:r>
            <a:r>
              <a:rPr lang="en-US" altLang="zh-CN" sz="900"/>
              <a:t>” </a:t>
            </a:r>
            <a:r>
              <a:rPr lang="zh-CN" altLang="en-US" sz="900"/>
              <a:t>作为值（</a:t>
            </a:r>
            <a:r>
              <a:rPr lang="en-US" altLang="zh-CN" sz="900"/>
              <a:t>V </a:t>
            </a:r>
            <a:r>
              <a:rPr lang="zh-CN" altLang="en-US" sz="900"/>
              <a:t>通道</a:t>
            </a:r>
            <a:r>
              <a:rPr lang="en-US" altLang="zh-CN" sz="900"/>
              <a:t> 0</a:t>
            </a:r>
            <a:r>
              <a:rPr lang="zh-CN" altLang="en-US" sz="900"/>
              <a:t>）</a:t>
            </a:r>
            <a:endParaRPr lang="zh-CN" altLang="en-US" sz="900"/>
          </a:p>
          <a:p>
            <a:r>
              <a:rPr lang="zh-CN" altLang="en-US" sz="900"/>
              <a:t>最后一个</a:t>
            </a:r>
            <a:r>
              <a:rPr lang="en-US" altLang="zh-CN" sz="900"/>
              <a:t>token</a:t>
            </a:r>
            <a:r>
              <a:rPr lang="zh-CN" altLang="en-US" sz="900"/>
              <a:t>的查询（</a:t>
            </a:r>
            <a:r>
              <a:rPr lang="en-US" altLang="zh-CN" sz="900"/>
              <a:t>Q</a:t>
            </a:r>
            <a:r>
              <a:rPr lang="zh-CN" altLang="en-US" sz="900"/>
              <a:t>）恒为正，通过注意力机制复制对应的值，输出闭合引号</a:t>
            </a:r>
            <a:endParaRPr lang="zh-CN" altLang="en-US" sz="900"/>
          </a:p>
          <a:p>
            <a:r>
              <a:rPr lang="zh-CN" altLang="en-US" sz="900"/>
              <a:t>关键洞察：每个节点功能唯一，连接无冗余，完全符合人类直觉</a:t>
            </a:r>
            <a:endParaRPr lang="zh-CN" altLang="en-US" sz="9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90" y="1591945"/>
            <a:ext cx="5739130" cy="41122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400"/>
              <a:t>嵌套深度计数任务电路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965" y="791210"/>
            <a:ext cx="4876165" cy="442468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810440"/>
            <a:ext cx="10969200" cy="4759200"/>
          </a:xfrm>
        </p:spPr>
        <p:txBody>
          <a:bodyPr/>
          <a:p>
            <a:r>
              <a:rPr lang="zh-CN" altLang="en-US" sz="1000"/>
              <a:t>任务描述：输入扁平列表（如</a:t>
            </a:r>
            <a:r>
              <a:rPr lang="en-US" altLang="zh-CN" sz="1000"/>
              <a:t> [1,2]</a:t>
            </a:r>
            <a:r>
              <a:rPr lang="zh-CN" altLang="en-US" sz="1000"/>
              <a:t>）或嵌套列表（如</a:t>
            </a:r>
            <a:r>
              <a:rPr lang="en-US" altLang="zh-CN" sz="1000"/>
              <a:t> [[1,2]]</a:t>
            </a:r>
            <a:r>
              <a:rPr lang="zh-CN" altLang="en-US" sz="1000"/>
              <a:t>），模型需输出</a:t>
            </a:r>
            <a:r>
              <a:rPr lang="en-US" altLang="zh-CN" sz="1000">
                <a:solidFill>
                  <a:srgbClr val="FF0000"/>
                </a:solidFill>
              </a:rPr>
              <a:t>]</a:t>
            </a:r>
            <a:r>
              <a:rPr lang="en-US" altLang="zh-CN" sz="1000"/>
              <a:t> </a:t>
            </a:r>
            <a:r>
              <a:rPr lang="zh-CN" altLang="en-US" sz="1000"/>
              <a:t>或</a:t>
            </a:r>
            <a:r>
              <a:rPr lang="en-US" altLang="zh-CN" sz="1000">
                <a:solidFill>
                  <a:srgbClr val="FF0000"/>
                </a:solidFill>
              </a:rPr>
              <a:t>]]</a:t>
            </a:r>
            <a:endParaRPr lang="en-US" altLang="zh-CN" sz="1000"/>
          </a:p>
          <a:p>
            <a:r>
              <a:rPr lang="zh-CN" altLang="en-US" sz="1000"/>
              <a:t>电路核心逻辑：</a:t>
            </a:r>
            <a:endParaRPr lang="zh-CN" altLang="en-US" sz="1000"/>
          </a:p>
          <a:p>
            <a:r>
              <a:rPr lang="zh-CN" altLang="en-US" sz="1000"/>
              <a:t>第一步（嵌入层）：左括号</a:t>
            </a:r>
            <a:r>
              <a:rPr lang="en-US" altLang="zh-CN" sz="1000"/>
              <a:t> [</a:t>
            </a:r>
            <a:r>
              <a:rPr lang="zh-CN" altLang="en-US" sz="1000"/>
              <a:t>的</a:t>
            </a:r>
            <a:r>
              <a:rPr lang="en-US" altLang="zh-CN" sz="1000"/>
              <a:t>token</a:t>
            </a:r>
            <a:r>
              <a:rPr lang="zh-CN" altLang="en-US" sz="1000"/>
              <a:t>嵌入，写入</a:t>
            </a:r>
            <a:r>
              <a:rPr lang="en-US" altLang="zh-CN" sz="1000"/>
              <a:t> 2 </a:t>
            </a:r>
            <a:r>
              <a:rPr lang="zh-CN" altLang="en-US" sz="1000"/>
              <a:t>个</a:t>
            </a:r>
            <a:r>
              <a:rPr lang="en-US" altLang="zh-CN" sz="1000"/>
              <a:t> “</a:t>
            </a:r>
            <a:r>
              <a:rPr lang="zh-CN" altLang="en-US" sz="1000"/>
              <a:t>括号检测器</a:t>
            </a:r>
            <a:r>
              <a:rPr lang="en-US" altLang="zh-CN" sz="1000"/>
              <a:t>” </a:t>
            </a:r>
            <a:r>
              <a:rPr lang="zh-CN" altLang="en-US" sz="1000"/>
              <a:t>通道</a:t>
            </a:r>
            <a:endParaRPr lang="zh-CN" altLang="en-US" sz="1000"/>
          </a:p>
          <a:p>
            <a:r>
              <a:rPr lang="zh-CN" altLang="en-US" sz="1000"/>
              <a:t>第二步（注意力头</a:t>
            </a:r>
            <a:r>
              <a:rPr lang="en-US" altLang="zh-CN" sz="1000"/>
              <a:t> 2.head125</a:t>
            </a:r>
            <a:r>
              <a:rPr lang="zh-CN" altLang="en-US" sz="1000"/>
              <a:t>）：</a:t>
            </a:r>
            <a:endParaRPr lang="zh-CN" altLang="en-US" sz="1000"/>
          </a:p>
          <a:p>
            <a:r>
              <a:rPr lang="zh-CN" altLang="en-US" sz="1000"/>
              <a:t>将检测器通道求和，得到</a:t>
            </a:r>
            <a:r>
              <a:rPr lang="en-US" altLang="zh-CN" sz="1000"/>
              <a:t> “</a:t>
            </a:r>
            <a:r>
              <a:rPr lang="zh-CN" altLang="en-US" sz="1000"/>
              <a:t>左括号检测器</a:t>
            </a:r>
            <a:r>
              <a:rPr lang="en-US" altLang="zh-CN" sz="1000"/>
              <a:t>” </a:t>
            </a:r>
            <a:r>
              <a:rPr lang="zh-CN" altLang="en-US" sz="1000"/>
              <a:t>值通道</a:t>
            </a:r>
            <a:endParaRPr lang="zh-CN" altLang="en-US" sz="1000"/>
          </a:p>
          <a:p>
            <a:r>
              <a:rPr lang="zh-CN" altLang="en-US" sz="1000"/>
              <a:t>注意力头的</a:t>
            </a:r>
            <a:r>
              <a:rPr lang="en-US" altLang="zh-CN" sz="1000"/>
              <a:t> Q </a:t>
            </a:r>
            <a:r>
              <a:rPr lang="zh-CN" altLang="en-US" sz="1000"/>
              <a:t>近乎为</a:t>
            </a:r>
            <a:r>
              <a:rPr lang="en-US" altLang="zh-CN" sz="1000"/>
              <a:t> 0</a:t>
            </a:r>
            <a:r>
              <a:rPr lang="zh-CN" altLang="en-US" sz="1000"/>
              <a:t>、</a:t>
            </a:r>
            <a:r>
              <a:rPr lang="en-US" altLang="zh-CN" sz="1000"/>
              <a:t>K </a:t>
            </a:r>
            <a:r>
              <a:rPr lang="zh-CN" altLang="en-US" sz="1000"/>
              <a:t>恒定，</a:t>
            </a:r>
            <a:r>
              <a:rPr lang="en-US" altLang="zh-CN" sz="1000"/>
              <a:t>softmax </a:t>
            </a:r>
            <a:r>
              <a:rPr lang="zh-CN" altLang="en-US" sz="1000"/>
              <a:t>等价于对上下文取平均</a:t>
            </a:r>
            <a:r>
              <a:rPr lang="en-US" altLang="en-US" sz="1000"/>
              <a:t>→</a:t>
            </a:r>
            <a:r>
              <a:rPr lang="en-US" altLang="zh-CN" sz="1000"/>
              <a:t> </a:t>
            </a:r>
            <a:r>
              <a:rPr lang="zh-CN" altLang="en-US" sz="1000"/>
              <a:t>得到</a:t>
            </a:r>
            <a:r>
              <a:rPr lang="en-US" altLang="zh-CN" sz="1000"/>
              <a:t> “</a:t>
            </a:r>
            <a:r>
              <a:rPr lang="zh-CN" altLang="en-US" sz="1000"/>
              <a:t>嵌套深度</a:t>
            </a:r>
            <a:r>
              <a:rPr lang="en-US" altLang="zh-CN" sz="1000"/>
              <a:t>”</a:t>
            </a:r>
            <a:r>
              <a:rPr lang="zh-CN" altLang="en-US" sz="1000"/>
              <a:t>（残差通道</a:t>
            </a:r>
            <a:r>
              <a:rPr lang="en-US" altLang="zh-CN" sz="1000"/>
              <a:t> 1249</a:t>
            </a:r>
            <a:r>
              <a:rPr lang="zh-CN" altLang="en-US" sz="1000"/>
              <a:t>）</a:t>
            </a:r>
            <a:endParaRPr lang="zh-CN" altLang="en-US" sz="1000"/>
          </a:p>
          <a:p>
            <a:r>
              <a:rPr lang="zh-CN" altLang="en-US" sz="1000"/>
              <a:t>第三步（注意力头</a:t>
            </a:r>
            <a:r>
              <a:rPr lang="en-US" altLang="zh-CN" sz="1000"/>
              <a:t> 4.head1079</a:t>
            </a:r>
            <a:r>
              <a:rPr lang="zh-CN" altLang="en-US" sz="1000"/>
              <a:t>）：</a:t>
            </a:r>
            <a:endParaRPr lang="zh-CN" altLang="en-US" sz="1000"/>
          </a:p>
          <a:p>
            <a:r>
              <a:rPr lang="zh-CN" altLang="en-US" sz="1000"/>
              <a:t>用</a:t>
            </a:r>
            <a:r>
              <a:rPr lang="en-US" altLang="zh-CN" sz="1000"/>
              <a:t> “</a:t>
            </a:r>
            <a:r>
              <a:rPr lang="zh-CN" altLang="en-US" sz="1000"/>
              <a:t>嵌套深度</a:t>
            </a:r>
            <a:r>
              <a:rPr lang="en-US" altLang="zh-CN" sz="1000"/>
              <a:t>” </a:t>
            </a:r>
            <a:r>
              <a:rPr lang="zh-CN" altLang="en-US" sz="1000"/>
              <a:t>作为查询（</a:t>
            </a:r>
            <a:r>
              <a:rPr lang="en-US" altLang="zh-CN" sz="1000"/>
              <a:t>Q </a:t>
            </a:r>
            <a:r>
              <a:rPr lang="zh-CN" altLang="en-US" sz="1000"/>
              <a:t>通道</a:t>
            </a:r>
            <a:r>
              <a:rPr lang="en-US" altLang="zh-CN" sz="1000"/>
              <a:t> 4</a:t>
            </a:r>
            <a:r>
              <a:rPr lang="zh-CN" altLang="en-US" sz="1000"/>
              <a:t>），通过注意力汇设置阈值</a:t>
            </a:r>
            <a:endParaRPr lang="zh-CN" altLang="en-US" sz="1000"/>
          </a:p>
          <a:p>
            <a:r>
              <a:rPr lang="zh-CN" altLang="en-US" sz="1000"/>
              <a:t>嵌套深度达标则输出</a:t>
            </a:r>
            <a:r>
              <a:rPr lang="en-US" altLang="zh-CN" sz="1000"/>
              <a:t>]]</a:t>
            </a:r>
            <a:r>
              <a:rPr lang="zh-CN" altLang="en-US" sz="1000"/>
              <a:t>，否则输出</a:t>
            </a:r>
            <a:r>
              <a:rPr lang="en-US" altLang="zh-CN" sz="1000"/>
              <a:t>]</a:t>
            </a:r>
            <a:endParaRPr lang="en-US" altLang="zh-CN" sz="1000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351225"/>
            <a:ext cx="10969200" cy="705600"/>
          </a:xfrm>
        </p:spPr>
        <p:txBody>
          <a:bodyPr/>
          <a:p>
            <a:r>
              <a:rPr lang="zh-CN" altLang="en-US" sz="2400"/>
              <a:t>变量类型跟踪任务</a:t>
            </a:r>
            <a:r>
              <a:rPr lang="en-US" altLang="zh-CN" sz="2400"/>
              <a:t> —— </a:t>
            </a:r>
            <a:r>
              <a:rPr lang="zh-CN" altLang="en-US" sz="2400"/>
              <a:t>两跳式逻辑电路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1000"/>
              <a:t>任务描述：输入</a:t>
            </a:r>
            <a:r>
              <a:rPr lang="en-US" altLang="zh-CN" sz="1000"/>
              <a:t> current = set () </a:t>
            </a:r>
            <a:r>
              <a:rPr lang="zh-CN" altLang="en-US" sz="1000"/>
              <a:t>或</a:t>
            </a:r>
            <a:r>
              <a:rPr lang="en-US" altLang="zh-CN" sz="1000"/>
              <a:t> current = ""</a:t>
            </a:r>
            <a:r>
              <a:rPr lang="zh-CN" altLang="en-US" sz="1000"/>
              <a:t>，模型需输出</a:t>
            </a:r>
            <a:r>
              <a:rPr lang="en-US" altLang="zh-CN" sz="1000"/>
              <a:t>.add</a:t>
            </a:r>
            <a:r>
              <a:rPr lang="zh-CN" altLang="en-US" sz="1000"/>
              <a:t>（</a:t>
            </a:r>
            <a:r>
              <a:rPr lang="en-US" altLang="zh-CN" sz="1000"/>
              <a:t>set </a:t>
            </a:r>
            <a:r>
              <a:rPr lang="zh-CN" altLang="en-US" sz="1000"/>
              <a:t>类型）或</a:t>
            </a:r>
            <a:r>
              <a:rPr lang="en-US" altLang="zh-CN" sz="1000"/>
              <a:t> +=</a:t>
            </a:r>
            <a:r>
              <a:rPr lang="zh-CN" altLang="en-US" sz="1000"/>
              <a:t>（字符串类型）</a:t>
            </a:r>
            <a:endParaRPr lang="zh-CN" altLang="en-US" sz="1000"/>
          </a:p>
          <a:p>
            <a:r>
              <a:rPr lang="zh-CN" altLang="en-US" sz="1000"/>
              <a:t>电路核心逻辑（</a:t>
            </a:r>
            <a:r>
              <a:rPr lang="en-US" altLang="zh-CN" sz="1000"/>
              <a:t> step-by-step </a:t>
            </a:r>
            <a:r>
              <a:rPr lang="zh-CN" altLang="en-US" sz="1000"/>
              <a:t>）：</a:t>
            </a:r>
            <a:endParaRPr lang="zh-CN" altLang="en-US" sz="1000"/>
          </a:p>
          <a:p>
            <a:r>
              <a:rPr lang="zh-CN" altLang="en-US" sz="1000"/>
              <a:t>第一跳（注意力头</a:t>
            </a:r>
            <a:r>
              <a:rPr lang="en-US" altLang="zh-CN" sz="1000"/>
              <a:t> 4.head73</a:t>
            </a:r>
            <a:r>
              <a:rPr lang="zh-CN" altLang="en-US" sz="1000"/>
              <a:t>）：关注近期token，将变量名</a:t>
            </a:r>
            <a:r>
              <a:rPr lang="en-US" altLang="zh-CN" sz="1000"/>
              <a:t> current </a:t>
            </a:r>
            <a:r>
              <a:rPr lang="zh-CN" altLang="en-US" sz="1000"/>
              <a:t>的嵌入，复制到</a:t>
            </a:r>
            <a:r>
              <a:rPr lang="en-US" altLang="zh-CN" sz="1000"/>
              <a:t> set () </a:t>
            </a:r>
            <a:r>
              <a:rPr lang="zh-CN" altLang="en-US" sz="1000"/>
              <a:t>或</a:t>
            </a:r>
            <a:r>
              <a:rPr lang="en-US" altLang="zh-CN" sz="1000"/>
              <a:t> "" </a:t>
            </a:r>
            <a:r>
              <a:rPr lang="zh-CN" altLang="en-US" sz="1000"/>
              <a:t>token</a:t>
            </a:r>
            <a:r>
              <a:rPr lang="zh-CN" altLang="en-US" sz="1000"/>
              <a:t>的</a:t>
            </a:r>
            <a:r>
              <a:rPr lang="en-US" altLang="zh-CN" sz="1000"/>
              <a:t> value </a:t>
            </a:r>
            <a:r>
              <a:rPr lang="zh-CN" altLang="en-US" sz="1000"/>
              <a:t>通道（通道</a:t>
            </a:r>
            <a:r>
              <a:rPr lang="en-US" altLang="zh-CN" sz="1000"/>
              <a:t> 8</a:t>
            </a:r>
            <a:r>
              <a:rPr lang="zh-CN" altLang="en-US" sz="1000"/>
              <a:t>）</a:t>
            </a:r>
            <a:endParaRPr lang="zh-CN" altLang="en-US" sz="1000"/>
          </a:p>
          <a:p>
            <a:r>
              <a:rPr lang="zh-CN" altLang="en-US" sz="1000"/>
              <a:t>第二跳（注意力头</a:t>
            </a:r>
            <a:r>
              <a:rPr lang="en-US" altLang="zh-CN" sz="1000"/>
              <a:t> 6.head26</a:t>
            </a:r>
            <a:r>
              <a:rPr lang="zh-CN" altLang="en-US" sz="1000"/>
              <a:t>）：</a:t>
            </a:r>
            <a:endParaRPr lang="zh-CN" altLang="en-US" sz="1000"/>
          </a:p>
          <a:p>
            <a:r>
              <a:rPr lang="zh-CN" altLang="en-US" sz="1000"/>
              <a:t>当需要输出操作时，用</a:t>
            </a:r>
            <a:r>
              <a:rPr lang="en-US" altLang="zh-CN" sz="1000"/>
              <a:t> current </a:t>
            </a:r>
            <a:r>
              <a:rPr lang="zh-CN" altLang="en-US" sz="1000"/>
              <a:t>的嵌入作为查询（</a:t>
            </a:r>
            <a:r>
              <a:rPr lang="en-US" altLang="zh-CN" sz="1000"/>
              <a:t>Q</a:t>
            </a:r>
            <a:r>
              <a:rPr lang="zh-CN" altLang="en-US" sz="1000"/>
              <a:t>）和键（</a:t>
            </a:r>
            <a:r>
              <a:rPr lang="en-US" altLang="zh-CN" sz="1000"/>
              <a:t>K</a:t>
            </a:r>
            <a:r>
              <a:rPr lang="zh-CN" altLang="en-US" sz="1000"/>
              <a:t>）</a:t>
            </a:r>
            <a:endParaRPr lang="zh-CN" altLang="en-US" sz="1000"/>
          </a:p>
          <a:p>
            <a:r>
              <a:rPr lang="zh-CN" altLang="en-US" sz="1000"/>
              <a:t>通过注意力机制，从</a:t>
            </a:r>
            <a:r>
              <a:rPr lang="en-US" altLang="zh-CN" sz="1000"/>
              <a:t> set () </a:t>
            </a:r>
            <a:r>
              <a:rPr lang="zh-CN" altLang="en-US" sz="1000"/>
              <a:t>或</a:t>
            </a:r>
            <a:r>
              <a:rPr lang="en-US" altLang="zh-CN" sz="1000"/>
              <a:t> "" </a:t>
            </a:r>
            <a:r>
              <a:rPr lang="zh-CN" altLang="en-US" sz="1000"/>
              <a:t>token</a:t>
            </a:r>
            <a:r>
              <a:rPr lang="zh-CN" altLang="en-US" sz="1000"/>
              <a:t>中复制类型信息，输出对应的操作（</a:t>
            </a:r>
            <a:r>
              <a:rPr lang="en-US" altLang="zh-CN" sz="1000"/>
              <a:t>.add/ +=</a:t>
            </a:r>
            <a:r>
              <a:rPr lang="zh-CN" altLang="en-US" sz="1000"/>
              <a:t>）</a:t>
            </a:r>
            <a:endParaRPr lang="zh-CN" altLang="en-US" sz="1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468370"/>
            <a:ext cx="6248400" cy="2781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141675"/>
            <a:ext cx="10969200" cy="705600"/>
          </a:xfrm>
        </p:spPr>
        <p:txBody>
          <a:bodyPr/>
          <a:p>
            <a:r>
              <a:rPr lang="zh-CN" altLang="en-US" sz="2400"/>
              <a:t>落地验证：用稀疏模型解释现有密集模型（桥接器实验）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1137920"/>
            <a:ext cx="10968990" cy="800100"/>
          </a:xfrm>
        </p:spPr>
        <p:txBody>
          <a:bodyPr>
            <a:normAutofit fontScale="70000"/>
          </a:bodyPr>
          <a:p>
            <a:pPr marL="0" indent="0">
              <a:buNone/>
            </a:pPr>
            <a:r>
              <a:rPr lang="zh-CN" altLang="en-US" sz="1600"/>
              <a:t>实验核心逻辑：稀疏模型的电路是</a:t>
            </a:r>
            <a:r>
              <a:rPr lang="en-US" altLang="zh-CN" sz="1600"/>
              <a:t> “</a:t>
            </a:r>
            <a:r>
              <a:rPr lang="zh-CN" altLang="en-US" sz="1600"/>
              <a:t>可解释的</a:t>
            </a:r>
            <a:r>
              <a:rPr lang="en-US" altLang="zh-CN" sz="1600"/>
              <a:t>”</a:t>
            </a:r>
            <a:r>
              <a:rPr lang="zh-CN" altLang="en-US" sz="1600"/>
              <a:t>，通过桥接器将其与密集模型的激活值映射，即可用稀疏电路的逻辑，解读密集模型的行为</a:t>
            </a:r>
            <a:endParaRPr lang="zh-CN" altLang="en-US" sz="1600"/>
          </a:p>
          <a:p>
            <a:r>
              <a:rPr lang="en-US" altLang="zh-CN" sz="1430"/>
              <a:t>2 </a:t>
            </a:r>
            <a:r>
              <a:rPr lang="zh-CN" altLang="en-US" sz="1430"/>
              <a:t>个关键实验案例：</a:t>
            </a:r>
            <a:endParaRPr lang="zh-CN" altLang="en-US" sz="1430"/>
          </a:p>
          <a:p>
            <a:endParaRPr lang="zh-CN" altLang="en-US" sz="1430"/>
          </a:p>
        </p:txBody>
      </p:sp>
      <p:sp>
        <p:nvSpPr>
          <p:cNvPr id="4" name="文本框 3"/>
          <p:cNvSpPr txBox="1"/>
          <p:nvPr/>
        </p:nvSpPr>
        <p:spPr>
          <a:xfrm>
            <a:off x="608330" y="1938020"/>
            <a:ext cx="5080000" cy="1476375"/>
          </a:xfrm>
          <a:prstGeom prst="rect">
            <a:avLst/>
          </a:prstGeom>
        </p:spPr>
        <p:txBody>
          <a:bodyPr>
            <a:spAutoFit/>
          </a:bodyPr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：字符串闭合任务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操作：在稀疏模型中，扰动 “引号类型分类器” 通道（将双引号激活模式改为单引号）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映射：通过桥接器将该扰动映射到密集模型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结果：密集模型输出单引号的概率从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10% 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提升至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（图左）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8330" y="1938020"/>
            <a:ext cx="5080000" cy="1668780"/>
          </a:xfrm>
          <a:prstGeom prst="rect">
            <a:avLst/>
          </a:prstGeom>
        </p:spPr>
        <p:txBody>
          <a:bodyPr>
            <a:noAutofit/>
          </a:bodyPr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：代码行结尾预测任务（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while True→: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return True→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换行）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操作：在稀疏模型中，扰动 “行首关键词检测器” 通道（将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return True 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激活模式改为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while True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映射：通过桥接器映射到密集模型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1" indent="0" algn="l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结果：密集模型输出：的概率从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 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提升至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60%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（图右）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3681730"/>
            <a:ext cx="9144000" cy="30568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51350" y="6582410"/>
            <a:ext cx="280162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 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轴：扰动强度；</a:t>
            </a:r>
            <a:r>
              <a:rPr lang="en-US" altLang="zh-CN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 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轴：目标行为概率</a:t>
            </a:r>
            <a:endParaRPr lang="zh-CN" altLang="en-US" sz="12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400"/>
              <a:t>创新贡献：相比传统可解释性方法的三大突破</a:t>
            </a:r>
            <a:endParaRPr lang="zh-CN" altLang="en-US" sz="2400"/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2"/>
            </p:custDataLst>
          </p:nvPr>
        </p:nvGraphicFramePr>
        <p:xfrm>
          <a:off x="387985" y="1793875"/>
          <a:ext cx="11416665" cy="4100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555"/>
                <a:gridCol w="3805555"/>
                <a:gridCol w="3805555"/>
              </a:tblGrid>
              <a:tr h="548005">
                <a:tc>
                  <a:txBody>
                    <a:bodyPr/>
                    <a:p>
                      <a:pPr algn="ctr" fontAlgn="ctr" latinLnBrk="0"/>
                      <a:r>
                        <a:rPr lang="zh-CN" altLang="en-US" sz="1000" b="1" i="0">
                          <a:solidFill>
                            <a:srgbClr val="000000"/>
                          </a:solidFill>
                        </a:rPr>
                        <a:t>创新维度</a:t>
                      </a:r>
                      <a:endParaRPr lang="zh-CN" altLang="en-US" sz="1000" b="1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 latinLnBrk="0"/>
                      <a:r>
                        <a:rPr lang="zh-CN" altLang="en-US" sz="1000" b="1" i="0">
                          <a:solidFill>
                            <a:srgbClr val="000000"/>
                          </a:solidFill>
                        </a:rPr>
                        <a:t>传统方法 </a:t>
                      </a:r>
                      <a:r>
                        <a:rPr lang="en-US" altLang="zh-CN" sz="1000" b="1" i="0">
                          <a:solidFill>
                            <a:srgbClr val="000000"/>
                          </a:solidFill>
                        </a:rPr>
                        <a:t>(×)</a:t>
                      </a:r>
                      <a:endParaRPr lang="en-US" altLang="zh-CN" sz="1000" b="1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 latinLnBrk="0"/>
                      <a:r>
                        <a:rPr lang="zh-CN" altLang="en-US" sz="1000" b="1" i="0">
                          <a:solidFill>
                            <a:srgbClr val="000000"/>
                          </a:solidFill>
                        </a:rPr>
                        <a:t>本文方法 </a:t>
                      </a:r>
                      <a:r>
                        <a:rPr lang="en-US" altLang="zh-CN" sz="1000" b="1" i="0">
                          <a:solidFill>
                            <a:srgbClr val="000000"/>
                          </a:solidFill>
                        </a:rPr>
                        <a:t>(√)</a:t>
                      </a:r>
                      <a:endParaRPr lang="en-US" altLang="zh-CN" sz="1000" b="1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4105">
                <a:tc>
                  <a:txBody>
                    <a:bodyPr/>
                    <a:p>
                      <a:pPr fontAlgn="ctr" latinLnBrk="0"/>
                      <a:br>
                        <a:rPr lang="zh-CN" altLang="en-US" sz="1400" b="0" i="0">
                          <a:solidFill>
                            <a:srgbClr val="000000"/>
                          </a:solidFill>
                        </a:rPr>
                      </a:br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从“后处理拆解”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</a:rPr>
                        <a:t>→“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前向设计稀疏模型”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fontAlgn="ctr" latinLnBrk="0"/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在密集模型上“拆”电路，受叠加现象限制，易引入抽象偏差。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fontAlgn="ctr" latinLnBrk="0"/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让模型“长”出稀疏电路，从根源避免叠加，电路更接近模型真实计算。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1565">
                <a:tc>
                  <a:txBody>
                    <a:bodyPr/>
                    <a:p>
                      <a:pPr fontAlgn="ctr" latinLnBrk="0"/>
                      <a:br>
                        <a:rPr lang="zh-CN" altLang="en-US" sz="1400" b="0" i="0">
                          <a:solidFill>
                            <a:srgbClr val="000000"/>
                          </a:solidFill>
                        </a:rPr>
                      </a:br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细粒度组件 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</a:rPr>
                        <a:t>+ 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高忠实性验证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fontAlgn="ctr" latinLnBrk="0"/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电路组件粗糙（如整个注意力头），仅通过相关性验证，忠实性存疑。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fontAlgn="ctr" latinLnBrk="0"/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组件细到单个通道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神经元，通过“充分性</a:t>
                      </a:r>
                      <a:r>
                        <a:rPr lang="en-US" altLang="zh-CN" sz="1400" b="0" i="0">
                          <a:solidFill>
                            <a:srgbClr val="000000"/>
                          </a:solidFill>
                        </a:rPr>
                        <a:t>+</a:t>
                      </a:r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必要性”双重验证，忠实性有保障。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520">
                <a:tc>
                  <a:txBody>
                    <a:bodyPr/>
                    <a:p>
                      <a:pPr fontAlgn="ctr" latinLnBrk="0"/>
                      <a:br>
                        <a:rPr lang="zh-CN" altLang="en-US" sz="1400" b="0" i="0">
                          <a:solidFill>
                            <a:srgbClr val="000000"/>
                          </a:solidFill>
                        </a:rPr>
                      </a:br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桥接器实现密集模型解释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fontAlgn="ctr" latinLnBrk="0"/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仅能解释小模型，无法适配现有大规模密集模型。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fontAlgn="ctr" latinLnBrk="0"/>
                      <a:r>
                        <a:rPr lang="zh-CN" altLang="en-US" sz="1400" b="0" i="0">
                          <a:solidFill>
                            <a:srgbClr val="000000"/>
                          </a:solidFill>
                        </a:rPr>
                        <a:t>通过桥接器，将稀疏模型的可解释性迁移到密集模型，真正落地可用。</a:t>
                      </a:r>
                      <a:endParaRPr lang="zh-CN" altLang="en-US" sz="1400" b="0" i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400"/>
              <a:t>当前方法的核心短板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计算效率极低：训练</a:t>
            </a:r>
            <a:r>
              <a:rPr lang="en-US" altLang="zh-CN"/>
              <a:t> / </a:t>
            </a:r>
            <a:r>
              <a:rPr lang="zh-CN" altLang="en-US"/>
              <a:t>推理成本是同性能密集模型的</a:t>
            </a:r>
            <a:r>
              <a:rPr lang="en-US" altLang="zh-CN"/>
              <a:t> 100-1000 </a:t>
            </a:r>
            <a:r>
              <a:rPr lang="zh-CN" altLang="en-US"/>
              <a:t>倍，非结构化稀疏不适配</a:t>
            </a:r>
            <a:r>
              <a:rPr lang="en-US" altLang="zh-CN"/>
              <a:t> GPU </a:t>
            </a:r>
            <a:r>
              <a:rPr lang="zh-CN" altLang="en-US"/>
              <a:t>张量核心，破坏并行计算效率</a:t>
            </a:r>
            <a:endParaRPr lang="zh-CN" altLang="en-US"/>
          </a:p>
          <a:p>
            <a:r>
              <a:rPr lang="zh-CN" altLang="en-US"/>
              <a:t>特征多义性残留：简单任务电路的节点基本单义，但复杂任务仍存在轻微概念叠加（少数节点承载</a:t>
            </a:r>
            <a:r>
              <a:rPr lang="en-US" altLang="zh-CN"/>
              <a:t> 2 </a:t>
            </a:r>
            <a:r>
              <a:rPr lang="zh-CN" altLang="en-US"/>
              <a:t>个相关概念）</a:t>
            </a:r>
            <a:endParaRPr lang="zh-CN" altLang="en-US"/>
          </a:p>
          <a:p>
            <a:r>
              <a:rPr lang="zh-CN" altLang="en-US"/>
              <a:t>规模扩展难题：若模型规模或任务复杂度大幅提升，电路规模会快速增长，手动解读难度呈指数级上升</a:t>
            </a:r>
            <a:endParaRPr lang="zh-CN" altLang="en-US"/>
          </a:p>
          <a:p>
            <a:r>
              <a:rPr lang="zh-CN" altLang="en-US"/>
              <a:t>忠实性验证上限：均值消融不如</a:t>
            </a:r>
            <a:r>
              <a:rPr lang="en-US" altLang="zh-CN"/>
              <a:t> “</a:t>
            </a:r>
            <a:r>
              <a:rPr lang="zh-CN" altLang="en-US"/>
              <a:t>因果擦洗（</a:t>
            </a:r>
            <a:r>
              <a:rPr lang="en-US" altLang="zh-CN"/>
              <a:t>Causal Scrubbing</a:t>
            </a:r>
            <a:r>
              <a:rPr lang="zh-CN" altLang="en-US"/>
              <a:t>）</a:t>
            </a:r>
            <a:r>
              <a:rPr lang="en-US" altLang="zh-CN"/>
              <a:t>” </a:t>
            </a:r>
            <a:r>
              <a:rPr lang="zh-CN" altLang="en-US"/>
              <a:t>严格，无法完全排除</a:t>
            </a:r>
            <a:r>
              <a:rPr lang="en-US" altLang="zh-CN"/>
              <a:t> “</a:t>
            </a:r>
            <a:r>
              <a:rPr lang="zh-CN" altLang="en-US"/>
              <a:t>隐性依赖</a:t>
            </a:r>
            <a:r>
              <a:rPr lang="en-US" altLang="zh-CN"/>
              <a:t>”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400"/>
              <a:t>总结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个关键结论：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权重稀疏性是实现高可解释性的有效归纳偏置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强制模型用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白箱电路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替代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黑箱叠加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，从根源解决可解释性困境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稀疏模型的电路具备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小、清、真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三大优势：规模小（密集模型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1/16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）、逻辑清（节点对应自然概念）、忠实性高（经双重验证）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桥接器方法实现了可解释性的落地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让稀疏电路成为现有密集模型的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可解释代理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，解决实际场景需求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模型缩放能打破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性能与可解释性二选一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”——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固定非零权重时，更大的稀疏模型可同时优化两者</a:t>
            </a: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最后的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疑问：</a:t>
            </a: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稀疏电路能不能成为一种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模型语言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或者说是沟通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的符号？</a:t>
            </a: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94360" y="1191895"/>
            <a:ext cx="4025900" cy="5203190"/>
          </a:xfrm>
          <a:prstGeom prst="rect">
            <a:avLst/>
          </a:prstGeom>
        </p:spPr>
        <p:txBody>
          <a:bodyPr>
            <a:noAutofit/>
          </a:bodyPr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：可解释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的核心价值与现状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核心困境：密集模型的 “叠加” 难题（可解释性障碍）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破局思路：权重稀疏性的核心假设与目标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方法框架总览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：从稀疏训练到密集解释的完整链路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：权重稀疏模型的训练设计（如何保性能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 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造稀疏）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：任务电路的剪枝技术（如何提取最小有效电路）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：电路忠实性验证（如何证明电路是 “真核心”）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：桥接器设计（如何连接稀疏与密集模型）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CN" altLang="en-US" sz="10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定量结果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：稀疏 </a:t>
            </a:r>
            <a:r>
              <a:rPr lang="en-US" altLang="zh-CN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 </a:t>
            </a:r>
            <a:r>
              <a:rPr lang="zh-CN" altLang="en-US" sz="10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密集模型的电路规模对比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4675" y="1191895"/>
            <a:ext cx="609600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indent="-2286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定量结果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：模型缩放的性能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 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可解释性平衡规律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indent="-2286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zh-CN" altLang="en-US" sz="1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定性结果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：字符串闭合任务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——12 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节点的简洁电路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indent="-2286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定性结果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：嵌套深度计数任务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——7 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节点的直观算法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indent="-2286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定性结果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：变量类型跟踪任务 </a:t>
            </a: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 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两跳式逻辑电路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indent="-2286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zh-CN" altLang="en-US" sz="1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落地验证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：用稀疏模型解释现有密集模型（桥接器实验）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indent="-2286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创新贡献：相比传统可解释性方法的三大突破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indent="-22860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zh-CN" altLang="en-US" sz="1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局限性分析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：当前方法的核心短板</a:t>
            </a:r>
            <a:endParaRPr lang="zh-CN" altLang="en-US" sz="10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en-US" altLang="zh-CN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17.</a:t>
            </a:r>
            <a:r>
              <a:rPr lang="zh-CN" altLang="en-US" sz="1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核心结论总结</a:t>
            </a:r>
            <a:endParaRPr lang="zh-CN" altLang="en-US" sz="10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360" y="2127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目录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2665"/>
              <a:t>从</a:t>
            </a:r>
            <a:r>
              <a:rPr lang="en-US" altLang="zh-CN" sz="2665"/>
              <a:t> “</a:t>
            </a:r>
            <a:r>
              <a:rPr lang="zh-CN" altLang="en-US" sz="2665"/>
              <a:t>能用</a:t>
            </a:r>
            <a:r>
              <a:rPr lang="en-US" altLang="zh-CN" sz="2665"/>
              <a:t>” </a:t>
            </a:r>
            <a:r>
              <a:rPr lang="zh-CN" altLang="en-US" sz="2665"/>
              <a:t>到</a:t>
            </a:r>
            <a:r>
              <a:rPr lang="en-US" altLang="zh-CN" sz="2665"/>
              <a:t> “</a:t>
            </a:r>
            <a:r>
              <a:rPr lang="zh-CN" altLang="en-US" sz="2665"/>
              <a:t>懂它</a:t>
            </a:r>
            <a:r>
              <a:rPr lang="en-US" altLang="zh-CN" sz="2665"/>
              <a:t>”</a:t>
            </a:r>
            <a:r>
              <a:rPr lang="zh-CN" altLang="en-US" sz="2665"/>
              <a:t>：</a:t>
            </a:r>
            <a:r>
              <a:rPr lang="en-US" altLang="zh-CN" sz="2665"/>
              <a:t>LLM </a:t>
            </a:r>
            <a:r>
              <a:rPr lang="zh-CN" altLang="en-US" sz="2665"/>
              <a:t>可解释性的必然需求</a:t>
            </a:r>
            <a:br>
              <a:rPr lang="zh-CN" altLang="en-US" sz="2665"/>
            </a:br>
            <a:endParaRPr lang="zh-CN" altLang="en-US" sz="2665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1600"/>
              <a:t>现状：大语言模型（</a:t>
            </a:r>
            <a:r>
              <a:rPr lang="en-US" altLang="zh-CN" sz="1600"/>
              <a:t>LLM</a:t>
            </a:r>
            <a:r>
              <a:rPr lang="zh-CN" altLang="en-US" sz="1600"/>
              <a:t>）在代码生成、内容创作等场景落地，但内部计算是</a:t>
            </a:r>
            <a:r>
              <a:rPr lang="en-US" altLang="zh-CN" sz="1600"/>
              <a:t> “</a:t>
            </a:r>
            <a:r>
              <a:rPr lang="zh-CN" altLang="en-US" sz="1600"/>
              <a:t>黑箱</a:t>
            </a:r>
            <a:r>
              <a:rPr lang="en-US" altLang="zh-CN" sz="1600"/>
              <a:t>”</a:t>
            </a:r>
            <a:endParaRPr lang="en-US" altLang="zh-CN" sz="1600"/>
          </a:p>
          <a:p>
            <a:r>
              <a:rPr lang="zh-CN" altLang="en-US" sz="1600">
                <a:sym typeface="+mn-ea"/>
              </a:rPr>
              <a:t>痛点：无法追溯决策逻辑</a:t>
            </a:r>
            <a:r>
              <a:rPr lang="en-US" altLang="zh-CN" sz="1600">
                <a:sym typeface="+mn-ea"/>
              </a:rPr>
              <a:t> —— </a:t>
            </a:r>
            <a:r>
              <a:rPr lang="zh-CN" altLang="en-US" sz="1600">
                <a:sym typeface="+mn-ea"/>
              </a:rPr>
              <a:t>不知道模型</a:t>
            </a:r>
            <a:r>
              <a:rPr lang="en-US" altLang="zh-CN" sz="1600">
                <a:sym typeface="+mn-ea"/>
              </a:rPr>
              <a:t> “</a:t>
            </a:r>
            <a:r>
              <a:rPr lang="zh-CN" altLang="en-US" sz="1600">
                <a:sym typeface="+mn-ea"/>
              </a:rPr>
              <a:t>为什么这么输出</a:t>
            </a:r>
            <a:r>
              <a:rPr lang="en-US" altLang="zh-CN" sz="1600">
                <a:sym typeface="+mn-ea"/>
              </a:rPr>
              <a:t>”</a:t>
            </a:r>
            <a:r>
              <a:rPr lang="zh-CN" altLang="en-US" sz="1600">
                <a:sym typeface="+mn-ea"/>
              </a:rPr>
              <a:t>，所以就需要这个输出是可解释的</a:t>
            </a:r>
            <a:br>
              <a:rPr lang="zh-CN" altLang="en-US" sz="1600">
                <a:sym typeface="+mn-ea"/>
              </a:rPr>
            </a:br>
            <a:endParaRPr lang="zh-CN" altLang="en-US" sz="1600">
              <a:sym typeface="+mn-ea"/>
            </a:endParaRPr>
          </a:p>
          <a:p>
            <a:r>
              <a:rPr lang="zh-CN" altLang="en-US" sz="1600"/>
              <a:t>核心价值：</a:t>
            </a:r>
            <a:br>
              <a:rPr lang="zh-CN" altLang="en-US" sz="1600"/>
            </a:br>
            <a:r>
              <a:rPr lang="en-US" altLang="zh-CN" sz="1600"/>
              <a:t>1.</a:t>
            </a:r>
            <a:r>
              <a:rPr lang="zh-CN" altLang="en-US" sz="1600"/>
              <a:t>信任构建：高风险场景（科研、医疗）人机协作的前提</a:t>
            </a:r>
            <a:br>
              <a:rPr lang="zh-CN" altLang="en-US" sz="1600"/>
            </a:br>
            <a:br>
              <a:rPr lang="zh-CN" altLang="en-US" sz="1600"/>
            </a:br>
            <a:r>
              <a:rPr lang="en-US" altLang="zh-CN" sz="1600"/>
              <a:t>2.AI</a:t>
            </a:r>
            <a:r>
              <a:rPr lang="zh-CN" altLang="en-US" sz="1600"/>
              <a:t>安全：排查恶意行为（如生成有害内容），可解释也就可控，可以被人类掌握</a:t>
            </a:r>
            <a:br>
              <a:rPr lang="zh-CN" altLang="en-US" sz="1600"/>
            </a:br>
            <a:br>
              <a:rPr lang="zh-CN" altLang="en-US" sz="1600"/>
            </a:br>
            <a:r>
              <a:rPr lang="en-US" altLang="zh-CN" sz="1600"/>
              <a:t>3.</a:t>
            </a:r>
            <a:r>
              <a:rPr lang="zh-CN" altLang="en-US" sz="1600"/>
              <a:t>揭示数据中隐藏的规律和因果关系、帮助专家获得领域新洞察、将模型转化为可学习的知识</a:t>
            </a:r>
            <a:br>
              <a:rPr lang="zh-CN" altLang="en-US" sz="1600"/>
            </a:br>
            <a:r>
              <a:rPr lang="zh-CN" altLang="en-US" sz="1600"/>
              <a:t>等等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765810" y="5829300"/>
            <a:ext cx="104082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这就相当于，人在脑子清楚的时候，说的信息是经过思考，逻辑自洽的，而脑子不清楚的</a:t>
            </a:r>
            <a:r>
              <a:rPr lang="zh-CN" altLang="en-US" sz="1400"/>
              <a:t>时候，说的信息是没有经过深度思考的</a:t>
            </a:r>
            <a:endParaRPr lang="zh-CN" altLang="en-US" sz="140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 sz="3200"/>
              <a:t>可解释性的最大拦路虎：叠加现象</a:t>
            </a:r>
            <a:endParaRPr lang="zh-CN" altLang="en-US" sz="32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0830" y="1801495"/>
            <a:ext cx="5340985" cy="3843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24805" y="1602740"/>
            <a:ext cx="65849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叠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象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Superposition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定义：密集模型会将多个独立语义概念（如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引号识别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列表嵌套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变量类型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打包存储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到同一组神经元或通道中每个神经元必须同时表示多个特征，形成压缩表示。</a:t>
            </a: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单个组件功能模糊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无法明确某个神经元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专门负责什么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，就像一个工具同时做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件事，无法拆解</a:t>
            </a:r>
            <a:b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4805" y="32378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传统方法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SAE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24805" y="3780790"/>
            <a:ext cx="637349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SAE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通过稀疏线性重构，将模型某层的激活向量投影到更高维但稀疏的潜在空间，迫使每个潜在特征（</a:t>
            </a:r>
            <a:r>
              <a:rPr lang="en-US" altLang="zh-CN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latent feature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）只对应一个清晰的概念，实现</a:t>
            </a:r>
            <a:r>
              <a:rPr lang="en-US" altLang="zh-CN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单语义性</a:t>
            </a:r>
            <a:r>
              <a:rPr lang="en-US" altLang="zh-CN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monosemantic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2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4805" y="44157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大</a:t>
            </a:r>
            <a:r>
              <a:rPr lang="zh-CN" altLang="en-US"/>
              <a:t>局限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24805" y="4894580"/>
            <a:ext cx="6447790" cy="275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后处理再</a:t>
            </a:r>
            <a:r>
              <a:rPr lang="zh-CN" altLang="en-US" sz="12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拆解：先抽象 “稀疏基” 再拆分，抽象过程易引入偏差，难反映模型真实计算</a:t>
            </a:r>
            <a:endParaRPr lang="zh-CN" altLang="en-US" sz="12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24805" y="5368925"/>
            <a:ext cx="5702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电路规模</a:t>
            </a:r>
            <a:r>
              <a:rPr lang="zh-CN" altLang="en-US" sz="1200"/>
              <a:t>庞大：剪枝后仍有海量组件，无法手动解读核心逻辑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5424805" y="5910580"/>
            <a:ext cx="6374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解释度不足，不</a:t>
            </a:r>
            <a:r>
              <a:rPr lang="zh-CN" altLang="en-US" sz="1200"/>
              <a:t>可靠：解释结果与模型真实行为脱节（如归因到的组件，消融后不影响性能）</a:t>
            </a:r>
            <a:endParaRPr lang="zh-CN" altLang="en-US" sz="1200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400"/>
              <a:t>核心假设：让模型</a:t>
            </a:r>
            <a:r>
              <a:rPr lang="en-US" altLang="zh-CN" sz="2400"/>
              <a:t> “</a:t>
            </a:r>
            <a:r>
              <a:rPr lang="zh-CN" altLang="en-US" sz="2400"/>
              <a:t>天生就可解释</a:t>
            </a:r>
            <a:r>
              <a:rPr lang="en-US" altLang="zh-CN" sz="2400"/>
              <a:t>”</a:t>
            </a:r>
            <a:endParaRPr lang="en-US" altLang="zh-CN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既然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叠加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是因为组件连接太多、功能复用，那就从根源限制它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让模型的权重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天生稀疏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，大部分权重设为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，每个神经元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/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通道只能和少数组件连接。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最终的效果：电路中的每个节点，自然对应人类可理解的简单概念。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/>
              <a:t>基于此，明确研究目</a:t>
            </a:r>
            <a:r>
              <a:rPr lang="zh-CN" altLang="en-US"/>
              <a:t>标：</a:t>
            </a:r>
            <a:endParaRPr lang="zh-CN" altLang="en-US"/>
          </a:p>
          <a:p>
            <a:pPr marL="0" indent="0"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电路紧凑：单个任务的电路规模足够小，可手动解读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语义明确：节点功能对应自然概念，连接逻辑直观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忠实有效：电路是模型完成任务的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必要且充分条件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2400"/>
              <a:t>方法总框架：</a:t>
            </a:r>
            <a:r>
              <a:rPr lang="en-US" altLang="zh-CN" sz="2400"/>
              <a:t>4 </a:t>
            </a:r>
            <a:r>
              <a:rPr lang="zh-CN" altLang="en-US" sz="2400"/>
              <a:t>步实现</a:t>
            </a:r>
            <a:r>
              <a:rPr lang="en-US" altLang="zh-CN" sz="2400"/>
              <a:t> “</a:t>
            </a:r>
            <a:r>
              <a:rPr lang="zh-CN" altLang="en-US" sz="2400"/>
              <a:t>稀疏</a:t>
            </a:r>
            <a:r>
              <a:rPr lang="en-US" altLang="en-US" sz="2400"/>
              <a:t>→</a:t>
            </a:r>
            <a:r>
              <a:rPr lang="zh-CN" altLang="en-US" sz="2400"/>
              <a:t>可解释</a:t>
            </a:r>
            <a:r>
              <a:rPr lang="en-US" altLang="en-US" sz="2400"/>
              <a:t>→</a:t>
            </a:r>
            <a:r>
              <a:rPr lang="zh-CN" altLang="en-US" sz="2400"/>
              <a:t>落地</a:t>
            </a:r>
            <a:r>
              <a:rPr lang="en-US" altLang="zh-CN" sz="2400"/>
              <a:t>”</a:t>
            </a:r>
            <a:endParaRPr lang="en-US" altLang="zh-CN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040"/>
            <a:ext cx="12192000" cy="4060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265500"/>
            <a:ext cx="10969200" cy="705600"/>
          </a:xfrm>
        </p:spPr>
        <p:txBody>
          <a:bodyPr/>
          <a:p>
            <a:r>
              <a:rPr lang="en-US" altLang="zh-CN" sz="2400"/>
              <a:t>1.</a:t>
            </a:r>
            <a:r>
              <a:rPr lang="zh-CN" altLang="en-US" sz="2400"/>
              <a:t>权重稀疏模型训练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970970"/>
            <a:ext cx="10969200" cy="475920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1200"/>
              <a:t>训练目标：</a:t>
            </a:r>
            <a:br>
              <a:rPr lang="zh-CN" altLang="en-US" sz="1200"/>
            </a:br>
            <a:r>
              <a:rPr lang="en-US" altLang="zh-CN" sz="1200"/>
              <a:t>1.</a:t>
            </a:r>
            <a:r>
              <a:rPr lang="zh-CN" altLang="en-US" sz="1200"/>
              <a:t>造稀疏：实现权重高稀疏性（非零权重占比低至</a:t>
            </a:r>
            <a:r>
              <a:rPr lang="en-US" altLang="zh-CN" sz="1200"/>
              <a:t> 1/1000</a:t>
            </a:r>
            <a:r>
              <a:rPr lang="zh-CN" altLang="en-US" sz="1200"/>
              <a:t>）</a:t>
            </a:r>
            <a:br>
              <a:rPr lang="zh-CN" altLang="en-US" sz="1200"/>
            </a:br>
            <a:r>
              <a:rPr lang="en-US" altLang="zh-CN" sz="1200"/>
              <a:t>2.</a:t>
            </a:r>
            <a:r>
              <a:rPr lang="zh-CN" altLang="en-US" sz="1200"/>
              <a:t>保性能：预训练损失与同规模密集模型相当，确保模型能完成代码生成相关任务</a:t>
            </a:r>
            <a:br>
              <a:rPr lang="zh-CN" altLang="en-US" sz="1200"/>
            </a:br>
            <a:r>
              <a:rPr lang="zh-CN" altLang="en-US" sz="1200"/>
              <a:t>架构基础：</a:t>
            </a:r>
            <a:br>
              <a:rPr lang="zh-CN" altLang="en-US" sz="1200"/>
            </a:br>
            <a:r>
              <a:rPr lang="en-US" altLang="zh-CN" sz="1200"/>
              <a:t>1.</a:t>
            </a:r>
            <a:r>
              <a:rPr lang="zh-CN" altLang="en-US" sz="1200"/>
              <a:t>基于</a:t>
            </a:r>
            <a:r>
              <a:rPr lang="en-US" altLang="zh-CN" sz="1200"/>
              <a:t> GPT-2 </a:t>
            </a:r>
            <a:r>
              <a:rPr lang="zh-CN" altLang="en-US" sz="1200"/>
              <a:t>风格解码器（解码器</a:t>
            </a:r>
            <a:r>
              <a:rPr lang="en-US" altLang="zh-CN" sz="1200"/>
              <a:t> - only</a:t>
            </a:r>
            <a:r>
              <a:rPr lang="zh-CN" altLang="en-US" sz="1200"/>
              <a:t>）</a:t>
            </a:r>
            <a:br>
              <a:rPr lang="zh-CN" altLang="en-US" sz="1200"/>
            </a:br>
            <a:r>
              <a:rPr lang="en-US" altLang="zh-CN" sz="1200"/>
              <a:t>2.</a:t>
            </a:r>
            <a:r>
              <a:rPr lang="zh-CN" altLang="en-US" sz="1200"/>
              <a:t>用</a:t>
            </a:r>
            <a:r>
              <a:rPr lang="en-US" altLang="zh-CN" sz="1200"/>
              <a:t> RMSNorm </a:t>
            </a:r>
            <a:r>
              <a:rPr lang="zh-CN" altLang="en-US" sz="1200"/>
              <a:t>替代</a:t>
            </a:r>
            <a:r>
              <a:rPr lang="en-US" altLang="zh-CN" sz="1200"/>
              <a:t> LayerNorm</a:t>
            </a:r>
            <a:r>
              <a:rPr lang="zh-CN" altLang="en-US" sz="1200"/>
              <a:t>，</a:t>
            </a:r>
            <a:br>
              <a:rPr lang="en-US" altLang="zh-CN" sz="1200"/>
            </a:br>
            <a:r>
              <a:rPr lang="zh-CN" altLang="en-US" sz="1200"/>
              <a:t>稀疏性约束：</a:t>
            </a:r>
            <a:br>
              <a:rPr lang="zh-CN" altLang="en-US" sz="1200"/>
            </a:br>
            <a:r>
              <a:rPr lang="en-US" altLang="zh-CN" sz="1200"/>
              <a:t>  </a:t>
            </a:r>
            <a:r>
              <a:rPr lang="zh-CN" altLang="en-US" sz="1200"/>
              <a:t>权重稀疏（</a:t>
            </a:r>
            <a:r>
              <a:rPr lang="en-US" altLang="zh-CN" sz="1200"/>
              <a:t>L</a:t>
            </a:r>
            <a:r>
              <a:rPr lang="en-US" altLang="en-US" sz="1200"/>
              <a:t>₀</a:t>
            </a:r>
            <a:r>
              <a:rPr lang="zh-CN" altLang="en-US" sz="1200"/>
              <a:t>约束）：所有权重（含嵌入、偏置）均施加稀疏性，训练中仅保留权重矩阵中</a:t>
            </a:r>
            <a:r>
              <a:rPr lang="en-US" altLang="zh-CN" sz="1200"/>
              <a:t> “</a:t>
            </a:r>
            <a:r>
              <a:rPr lang="zh-CN" altLang="en-US" sz="1200"/>
              <a:t>幅值最大</a:t>
            </a:r>
            <a:r>
              <a:rPr lang="en-US" altLang="zh-CN" sz="1200"/>
              <a:t>” </a:t>
            </a:r>
            <a:r>
              <a:rPr lang="zh-CN" altLang="en-US" sz="1200"/>
              <a:t>的少量元素（其余置零），最稀疏模型非零权重仅占</a:t>
            </a:r>
            <a:r>
              <a:rPr lang="en-US" altLang="zh-CN" sz="1200"/>
              <a:t> 1/1000</a:t>
            </a:r>
            <a:r>
              <a:rPr lang="zh-CN" altLang="en-US" sz="1200"/>
              <a:t>；</a:t>
            </a:r>
            <a:br>
              <a:rPr lang="zh-CN" altLang="en-US" sz="1200"/>
            </a:br>
            <a:r>
              <a:rPr lang="en-US" altLang="zh-CN" sz="1200"/>
              <a:t>  </a:t>
            </a:r>
            <a:r>
              <a:rPr lang="zh-CN" altLang="en-US" sz="1200"/>
              <a:t>激活稀疏：每个节点位置（神经元、通道）仅保留</a:t>
            </a:r>
            <a:r>
              <a:rPr lang="en-US" altLang="zh-CN" sz="1200"/>
              <a:t> 1/4 </a:t>
            </a:r>
            <a:r>
              <a:rPr lang="zh-CN" altLang="en-US" sz="1200"/>
              <a:t>的非零激活值，避免概念分散到多个通道。</a:t>
            </a:r>
            <a:br>
              <a:rPr lang="zh-CN" altLang="en-US" sz="1200"/>
            </a:br>
            <a:r>
              <a:rPr lang="zh-CN" altLang="en-US" sz="1200"/>
              <a:t>优化策略：</a:t>
            </a:r>
            <a:br>
              <a:rPr lang="zh-CN" altLang="en-US" sz="1200"/>
            </a:br>
            <a:r>
              <a:rPr lang="en-US" altLang="zh-CN" sz="1200"/>
              <a:t>1.L</a:t>
            </a:r>
            <a:r>
              <a:rPr lang="en-US" altLang="en-US" sz="1200"/>
              <a:t>₀</a:t>
            </a:r>
            <a:r>
              <a:rPr lang="zh-CN" altLang="en-US" sz="1200"/>
              <a:t>退火：训练前</a:t>
            </a:r>
            <a:r>
              <a:rPr lang="en-US" altLang="zh-CN" sz="1200"/>
              <a:t> 50% </a:t>
            </a:r>
            <a:r>
              <a:rPr lang="zh-CN" altLang="en-US" sz="1200"/>
              <a:t>从</a:t>
            </a:r>
            <a:r>
              <a:rPr lang="en-US" altLang="zh-CN" sz="1200"/>
              <a:t> “</a:t>
            </a:r>
            <a:r>
              <a:rPr lang="zh-CN" altLang="en-US" sz="1200"/>
              <a:t>密集状态</a:t>
            </a:r>
            <a:r>
              <a:rPr lang="en-US" altLang="zh-CN" sz="1200"/>
              <a:t>” </a:t>
            </a:r>
            <a:r>
              <a:rPr lang="zh-CN" altLang="en-US" sz="1200"/>
              <a:t>线性过渡到</a:t>
            </a:r>
            <a:r>
              <a:rPr lang="en-US" altLang="zh-CN" sz="1200"/>
              <a:t> “</a:t>
            </a:r>
            <a:r>
              <a:rPr lang="zh-CN" altLang="en-US" sz="1200"/>
              <a:t>目标稀疏度</a:t>
            </a:r>
            <a:r>
              <a:rPr lang="en-US" altLang="zh-CN" sz="1200"/>
              <a:t>”</a:t>
            </a:r>
            <a:r>
              <a:rPr lang="zh-CN" altLang="en-US" sz="1200"/>
              <a:t>，避免突然稀疏导致训练崩溃；</a:t>
            </a:r>
            <a:endParaRPr lang="zh-CN" altLang="en-US" sz="1200"/>
          </a:p>
          <a:p>
            <a:pPr marL="0" indent="0">
              <a:buNone/>
            </a:pPr>
            <a:r>
              <a:rPr lang="en-US" altLang="zh-CN" sz="1200"/>
              <a:t>2.</a:t>
            </a:r>
            <a:r>
              <a:rPr lang="zh-CN" altLang="en-US" sz="1200"/>
              <a:t>梯度与学习率：梯度裁剪（防止梯度爆炸）</a:t>
            </a:r>
            <a:r>
              <a:rPr lang="en-US" altLang="zh-CN" sz="1200"/>
              <a:t>+ </a:t>
            </a:r>
            <a:r>
              <a:rPr lang="zh-CN" altLang="en-US" sz="1200"/>
              <a:t>小</a:t>
            </a:r>
            <a:r>
              <a:rPr lang="en-US" altLang="zh-CN" sz="1200"/>
              <a:t> L</a:t>
            </a:r>
            <a:r>
              <a:rPr lang="en-US" altLang="en-US" sz="1200"/>
              <a:t>₀</a:t>
            </a:r>
            <a:r>
              <a:rPr lang="zh-CN" altLang="en-US" sz="1200"/>
              <a:t>配大学习率（适配稀疏参数的更新节奏）；</a:t>
            </a:r>
            <a:endParaRPr lang="zh-CN" altLang="en-US" sz="1200"/>
          </a:p>
          <a:p>
            <a:pPr marL="0" indent="0">
              <a:buNone/>
            </a:pPr>
            <a:r>
              <a:rPr lang="en-US" altLang="zh-CN" sz="1200"/>
              <a:t>3.</a:t>
            </a:r>
            <a:r>
              <a:rPr lang="zh-CN" altLang="en-US" sz="1200"/>
              <a:t>权重筛选：每步训练后，仅保留权重矩阵中幅值最大的元素，确保稀疏性不反弹。</a:t>
            </a:r>
            <a:br>
              <a:rPr lang="zh-CN" altLang="en-US" sz="1200"/>
            </a:br>
            <a:r>
              <a:rPr lang="zh-CN" altLang="en-US" sz="1200"/>
              <a:t>辅助减负：</a:t>
            </a:r>
            <a:endParaRPr lang="zh-CN" altLang="en-US" sz="1200"/>
          </a:p>
          <a:p>
            <a:pPr marL="0" indent="0">
              <a:buNone/>
            </a:pPr>
            <a:r>
              <a:rPr lang="en-US" altLang="zh-CN" sz="1200"/>
              <a:t>1.</a:t>
            </a:r>
            <a:r>
              <a:rPr lang="zh-CN" altLang="en-US" sz="1200"/>
              <a:t>二元组表：单独存储简单语法规律（如常见词对），避免稀疏参数浪费在记忆冗余信息上；</a:t>
            </a:r>
            <a:endParaRPr lang="zh-CN" altLang="en-US" sz="1200"/>
          </a:p>
          <a:p>
            <a:pPr marL="0" indent="0">
              <a:buNone/>
            </a:pPr>
            <a:r>
              <a:rPr lang="en-US" altLang="zh-CN" sz="1200"/>
              <a:t>2.</a:t>
            </a:r>
            <a:r>
              <a:rPr lang="zh-CN" altLang="en-US" sz="1200"/>
              <a:t>注意力汇</a:t>
            </a:r>
            <a:r>
              <a:rPr lang="en-US" altLang="zh-CN" sz="1200"/>
              <a:t>(SDPAWithSink)</a:t>
            </a:r>
            <a:r>
              <a:rPr lang="zh-CN" altLang="en-US" sz="1200"/>
              <a:t>：简化注意力电路的复杂连接，让注意力头聚焦核心功能（如</a:t>
            </a:r>
            <a:r>
              <a:rPr lang="en-US" altLang="zh-CN" sz="1200"/>
              <a:t> “</a:t>
            </a:r>
            <a:r>
              <a:rPr lang="zh-CN" altLang="en-US" sz="1200"/>
              <a:t>复制概念</a:t>
            </a:r>
            <a:r>
              <a:rPr lang="en-US" altLang="zh-CN" sz="1200"/>
              <a:t>”“</a:t>
            </a:r>
            <a:r>
              <a:rPr lang="zh-CN" altLang="en-US" sz="1200"/>
              <a:t>判断阈值</a:t>
            </a:r>
            <a:r>
              <a:rPr lang="en-US" altLang="zh-CN" sz="1200"/>
              <a:t>”</a:t>
            </a:r>
            <a:r>
              <a:rPr lang="zh-CN" altLang="en-US" sz="1200"/>
              <a:t>）。</a:t>
            </a:r>
            <a:endParaRPr lang="zh-CN" altLang="en-US" sz="12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181680"/>
            <a:ext cx="10969200" cy="705600"/>
          </a:xfrm>
        </p:spPr>
        <p:txBody>
          <a:bodyPr/>
          <a:p>
            <a:r>
              <a:rPr lang="en-US" altLang="zh-CN" sz="2400"/>
              <a:t>2.</a:t>
            </a:r>
            <a:r>
              <a:rPr lang="zh-CN" altLang="en-US" sz="2400"/>
              <a:t>结构化</a:t>
            </a:r>
            <a:r>
              <a:rPr lang="zh-CN" altLang="en-US" sz="2400"/>
              <a:t>剪枝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789305"/>
            <a:ext cx="10968990" cy="434086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核心挑战：既要最小化电路规模，又要保证任务损失达标（目标损失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0.15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细粒度节点定义（拆解到最小功能单元）：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神经元（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MLP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层后激活）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注意力通道（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Q/K/V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的单个通道）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残差读写通道（残差流的读写操作）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结构化剪枝算法：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学习掩码：为每个节点分配掩码参数，控制节点是否保留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联合优化目标：任务损失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电路规模（通过系数平衡）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梯度传播：用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sigmoid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替代梯度处理阶跃函数，保证优化可导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超参数调优：用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CARBS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工具自动调优掩码相关参数，确保剪枝效果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4072890"/>
            <a:ext cx="3811905" cy="2606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65" y="4022725"/>
            <a:ext cx="3853180" cy="2656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885" y="4072890"/>
            <a:ext cx="3773805" cy="25958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均值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消融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150" y="1792025"/>
            <a:ext cx="10969200" cy="4759200"/>
          </a:xfrm>
        </p:spPr>
        <p:txBody>
          <a:bodyPr/>
          <a:p>
            <a:pPr marL="0" indent="0">
              <a:buNone/>
            </a:pPr>
            <a:r>
              <a:rPr lang="zh-CN" altLang="en-US" sz="1200"/>
              <a:t>逻辑：一个</a:t>
            </a:r>
            <a:r>
              <a:rPr lang="en-US" altLang="zh-CN" sz="1200"/>
              <a:t> “</a:t>
            </a:r>
            <a:r>
              <a:rPr lang="zh-CN" altLang="en-US" sz="1200"/>
              <a:t>真核心</a:t>
            </a:r>
            <a:r>
              <a:rPr lang="en-US" altLang="zh-CN" sz="1200"/>
              <a:t>” </a:t>
            </a:r>
            <a:r>
              <a:rPr lang="zh-CN" altLang="en-US" sz="1200"/>
              <a:t>电路，必须同时满足</a:t>
            </a:r>
            <a:r>
              <a:rPr lang="en-US" altLang="zh-CN" sz="1200"/>
              <a:t> “</a:t>
            </a:r>
            <a:r>
              <a:rPr lang="zh-CN" altLang="en-US" sz="1200"/>
              <a:t>充分性</a:t>
            </a:r>
            <a:r>
              <a:rPr lang="en-US" altLang="zh-CN" sz="1200"/>
              <a:t>” </a:t>
            </a:r>
            <a:r>
              <a:rPr lang="zh-CN" altLang="en-US" sz="1200"/>
              <a:t>和</a:t>
            </a:r>
            <a:r>
              <a:rPr lang="en-US" altLang="zh-CN" sz="1200"/>
              <a:t> “</a:t>
            </a:r>
            <a:r>
              <a:rPr lang="zh-CN" altLang="en-US" sz="1200"/>
              <a:t>必要性</a:t>
            </a:r>
            <a:r>
              <a:rPr lang="en-US" altLang="zh-CN" sz="1200"/>
              <a:t>”</a:t>
            </a:r>
            <a:br>
              <a:rPr lang="en-US" altLang="zh-CN" sz="1200"/>
            </a:br>
            <a:r>
              <a:rPr lang="zh-CN" altLang="en-US" sz="1200"/>
              <a:t>具体验证方法：均值消融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充分性验证：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操作：保留剪枝后的电路节点，将模型其余节点的激活值冻结在预训练平均水平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判定标准：任务损失与完整模型基本一致（证明电路</a:t>
            </a:r>
            <a:r>
              <a:rPr lang="en-US" altLang="zh-CN" sz="1200"/>
              <a:t> alone </a:t>
            </a:r>
            <a:r>
              <a:rPr lang="zh-CN" altLang="en-US" sz="1200"/>
              <a:t>能完成任务）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必要性验证：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操作：消融剪枝后的电路节点，保留模型其余节点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判定标准：任务损失急剧上升（证明电路是不可替代的）</a:t>
            </a:r>
            <a:endParaRPr lang="zh-CN" altLang="en-US" sz="1200"/>
          </a:p>
          <a:p>
            <a:pPr marL="0" indent="0">
              <a:buNone/>
            </a:pPr>
            <a:r>
              <a:rPr lang="zh-CN" altLang="en-US" sz="1200"/>
              <a:t>实验结果：所有任务的电路均通过验证，充分性损失偏差</a:t>
            </a:r>
            <a:r>
              <a:rPr lang="en-US" altLang="zh-CN" sz="1200"/>
              <a:t> &lt;0.01</a:t>
            </a:r>
            <a:r>
              <a:rPr lang="zh-CN" altLang="en-US" sz="1200"/>
              <a:t>，必要性损失上升</a:t>
            </a:r>
            <a:r>
              <a:rPr lang="en-US" altLang="zh-CN" sz="1200"/>
              <a:t>&gt; 50%</a:t>
            </a:r>
            <a:endParaRPr lang="en-US" altLang="zh-CN" sz="1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15" y="1435100"/>
            <a:ext cx="4986655" cy="3058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66965" y="449326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000"/>
              <a:t>Y</a:t>
            </a:r>
            <a:r>
              <a:rPr lang="zh-CN" altLang="en-US" sz="1000"/>
              <a:t>轴</a:t>
            </a:r>
            <a:r>
              <a:rPr lang="en-US" altLang="zh-CN" sz="1000"/>
              <a:t>: </a:t>
            </a:r>
            <a:r>
              <a:rPr lang="zh-CN" altLang="en-US" sz="1000"/>
              <a:t>消融后的平均损失</a:t>
            </a:r>
            <a:br>
              <a:rPr lang="zh-CN" altLang="en-US" sz="1000"/>
            </a:br>
            <a:r>
              <a:rPr lang="en-US" altLang="zh-CN" sz="1000"/>
              <a:t>X</a:t>
            </a:r>
            <a:r>
              <a:rPr lang="zh-CN" altLang="en-US" sz="1000"/>
              <a:t>轴</a:t>
            </a:r>
            <a:r>
              <a:rPr lang="en-US" altLang="zh-CN" sz="1000"/>
              <a:t>: </a:t>
            </a:r>
            <a:r>
              <a:rPr lang="zh-CN" altLang="en-US" sz="1000"/>
              <a:t>几何平均电路大小</a:t>
            </a:r>
            <a:r>
              <a:rPr lang="en-US" altLang="zh-CN" sz="1000"/>
              <a:t> (</a:t>
            </a:r>
            <a:r>
              <a:rPr lang="zh-CN" altLang="en-US" sz="1000"/>
              <a:t>非零计数</a:t>
            </a:r>
            <a:r>
              <a:rPr lang="en-US" altLang="zh-CN" sz="1000"/>
              <a:t>)</a:t>
            </a:r>
            <a:endParaRPr lang="en-US" altLang="zh-CN" sz="1000"/>
          </a:p>
        </p:txBody>
      </p:sp>
      <p:sp>
        <p:nvSpPr>
          <p:cNvPr id="7" name="文本框 6"/>
          <p:cNvSpPr txBox="1"/>
          <p:nvPr/>
        </p:nvSpPr>
        <p:spPr>
          <a:xfrm>
            <a:off x="7466965" y="4898708"/>
            <a:ext cx="5080000" cy="55308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000"/>
              <a:t>消融随机节点</a:t>
            </a:r>
            <a:r>
              <a:rPr lang="en-US" altLang="zh-CN" sz="1000"/>
              <a:t>​ (</a:t>
            </a:r>
            <a:r>
              <a:rPr lang="zh-CN" altLang="en-US" sz="1000"/>
              <a:t>蓝色虚线</a:t>
            </a:r>
            <a:r>
              <a:rPr lang="en-US" altLang="zh-CN" sz="1000"/>
              <a:t>)</a:t>
            </a:r>
            <a:br>
              <a:rPr lang="en-US" altLang="zh-CN" sz="1000"/>
            </a:br>
            <a:r>
              <a:rPr lang="zh-CN" altLang="en-US" sz="1000"/>
              <a:t>消融电路</a:t>
            </a:r>
            <a:r>
              <a:rPr lang="en-US" altLang="zh-CN" sz="1000"/>
              <a:t>​ (</a:t>
            </a:r>
            <a:r>
              <a:rPr lang="zh-CN" altLang="en-US" sz="1000"/>
              <a:t>橙色实线</a:t>
            </a:r>
            <a:r>
              <a:rPr lang="en-US" altLang="zh-CN" sz="1000"/>
              <a:t>)</a:t>
            </a:r>
            <a:br>
              <a:rPr lang="en-US" altLang="zh-CN" sz="1000"/>
            </a:br>
            <a:r>
              <a:rPr lang="zh-CN" altLang="en-US" sz="1000"/>
              <a:t>最大可实现损失</a:t>
            </a:r>
            <a:r>
              <a:rPr lang="en-US" altLang="zh-CN" sz="1000"/>
              <a:t> (ln 2)​ (</a:t>
            </a:r>
            <a:r>
              <a:rPr lang="zh-CN" altLang="en-US" sz="1000"/>
              <a:t>红色点线</a:t>
            </a:r>
            <a:r>
              <a:rPr lang="en-US" altLang="zh-CN" sz="1000"/>
              <a:t>)</a:t>
            </a:r>
            <a:endParaRPr lang="en-US" altLang="zh-CN" sz="100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TABLE_ENDDRAG_ORIGIN_RECT" val="898*322"/>
  <p:tag name="TABLE_ENDDRAG_RECT" val="55*147*898*322"/>
</p:tagLst>
</file>

<file path=ppt/tags/tag1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5235</Words>
  <Application>WPS 演示</Application>
  <PresentationFormat>宽屏</PresentationFormat>
  <Paragraphs>233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微软雅黑</vt:lpstr>
      <vt:lpstr>Arial</vt:lpstr>
      <vt:lpstr>Arial Unicode MS</vt:lpstr>
      <vt:lpstr>Calibri</vt:lpstr>
      <vt:lpstr>Inter</vt:lpstr>
      <vt:lpstr>Segoe Print</vt:lpstr>
      <vt:lpstr>WPS</vt:lpstr>
      <vt:lpstr>OpenAI 机械可解释性新范式解析</vt:lpstr>
      <vt:lpstr>PowerPoint 演示文稿</vt:lpstr>
      <vt:lpstr>从 “能用” 到 “懂它”：LLM 可解释性的必然需求 </vt:lpstr>
      <vt:lpstr>可解释性的最大拦路虎：叠加现象</vt:lpstr>
      <vt:lpstr>核心假设：让模型 “天生就可解释”</vt:lpstr>
      <vt:lpstr>方法总框架：4 步实现 “稀疏→可解释→落地”</vt:lpstr>
      <vt:lpstr>1.权重稀疏模型训练</vt:lpstr>
      <vt:lpstr>2.结构化剪枝</vt:lpstr>
      <vt:lpstr>3.均值消融</vt:lpstr>
      <vt:lpstr>4.连接稀疏与密集模型</vt:lpstr>
      <vt:lpstr>稀疏 vs 密集模型的电路规模对比</vt:lpstr>
      <vt:lpstr>模型缩放的性能 - 可解释性平衡规律</vt:lpstr>
      <vt:lpstr>构建字符串闭合任务 ——12 节点的简洁电路</vt:lpstr>
      <vt:lpstr>嵌套深度计数任务电路</vt:lpstr>
      <vt:lpstr>变量类型跟踪任务 —— 两跳式逻辑电路</vt:lpstr>
      <vt:lpstr>落地验证：用稀疏模型解释现有密集模型（桥接器实验）</vt:lpstr>
      <vt:lpstr>创新贡献：相比传统可解释性方法的三大突破</vt:lpstr>
      <vt:lpstr>当前方法的核心短板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了然</cp:lastModifiedBy>
  <cp:revision>170</cp:revision>
  <dcterms:created xsi:type="dcterms:W3CDTF">2019-06-19T02:08:00Z</dcterms:created>
  <dcterms:modified xsi:type="dcterms:W3CDTF">2025-12-24T07:14:28Z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48E3A6C5F1C149F1A2B970C78D7112F9_11</vt:lpwstr>
  </property>
</Properties>
</file>