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3"/>
    <p:sldId id="257" r:id="rId4"/>
    <p:sldId id="258" r:id="rId5"/>
    <p:sldId id="262" r:id="rId7"/>
    <p:sldId id="277" r:id="rId8"/>
    <p:sldId id="275" r:id="rId9"/>
    <p:sldId id="259" r:id="rId10"/>
    <p:sldId id="279" r:id="rId11"/>
    <p:sldId id="260" r:id="rId12"/>
    <p:sldId id="261" r:id="rId13"/>
    <p:sldId id="264" r:id="rId14"/>
    <p:sldId id="263" r:id="rId15"/>
    <p:sldId id="276" r:id="rId16"/>
    <p:sldId id="265" r:id="rId17"/>
    <p:sldId id="268" r:id="rId18"/>
    <p:sldId id="267" r:id="rId19"/>
    <p:sldId id="269" r:id="rId20"/>
    <p:sldId id="270" r:id="rId21"/>
    <p:sldId id="266" r:id="rId22"/>
    <p:sldId id="271" r:id="rId23"/>
    <p:sldId id="272" r:id="rId24"/>
    <p:sldId id="273" r:id="rId25"/>
    <p:sldId id="274" r:id="rId26"/>
    <p:sldId id="278" r:id="rId27"/>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57"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57"/>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 Type="http://schemas.openxmlformats.org/officeDocument/2006/relationships/slide" Target="slides/slide2.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图片左边部分是</a:t>
            </a:r>
            <a:r>
              <a:rPr lang="en-US" altLang="zh-CN"/>
              <a:t> AutoEncoder </a:t>
            </a:r>
            <a:r>
              <a:rPr lang="zh-CN" altLang="en-US"/>
              <a:t>的简单例子：我们把一张满月的图片</a:t>
            </a:r>
            <a:r>
              <a:rPr lang="en-US" altLang="zh-CN"/>
              <a:t> Encoder </a:t>
            </a:r>
            <a:r>
              <a:rPr lang="zh-CN" altLang="en-US"/>
              <a:t>后得到</a:t>
            </a:r>
            <a:r>
              <a:rPr lang="en-US" altLang="zh-CN"/>
              <a:t> code</a:t>
            </a:r>
            <a:r>
              <a:rPr lang="zh-CN" altLang="en-US"/>
              <a:t>，这个</a:t>
            </a:r>
            <a:r>
              <a:rPr lang="en-US" altLang="zh-CN"/>
              <a:t>code</a:t>
            </a:r>
            <a:r>
              <a:rPr lang="zh-CN" altLang="en-US"/>
              <a:t>被</a:t>
            </a:r>
            <a:r>
              <a:rPr lang="en-US" altLang="zh-CN"/>
              <a:t>decoder </a:t>
            </a:r>
            <a:r>
              <a:rPr lang="zh-CN" altLang="en-US"/>
              <a:t>后又转换为满月图，弦月图也是如此。注意它们直接的一对一关系。</a:t>
            </a:r>
            <a:endParaRPr lang="zh-CN" altLang="en-US"/>
          </a:p>
          <a:p>
            <a:r>
              <a:rPr lang="zh-CN" altLang="en-US"/>
              <a:t>图片右边部分是</a:t>
            </a:r>
            <a:r>
              <a:rPr lang="en-US" altLang="zh-CN"/>
              <a:t> VAE </a:t>
            </a:r>
            <a:r>
              <a:rPr lang="zh-CN" altLang="en-US"/>
              <a:t>的简单例子，在</a:t>
            </a:r>
            <a:r>
              <a:rPr lang="en-US" altLang="zh-CN"/>
              <a:t> code </a:t>
            </a:r>
            <a:r>
              <a:rPr lang="zh-CN" altLang="en-US"/>
              <a:t>中添加一些</a:t>
            </a:r>
            <a:r>
              <a:rPr lang="en-US" altLang="zh-CN"/>
              <a:t> noise</a:t>
            </a:r>
            <a:r>
              <a:rPr lang="zh-CN" altLang="en-US"/>
              <a:t>，这样可以让在满月对应</a:t>
            </a:r>
            <a:r>
              <a:rPr lang="en-US" altLang="zh-CN"/>
              <a:t> noise </a:t>
            </a:r>
            <a:r>
              <a:rPr lang="zh-CN" altLang="en-US"/>
              <a:t>范围内的</a:t>
            </a:r>
            <a:r>
              <a:rPr lang="en-US" altLang="zh-CN"/>
              <a:t>code </a:t>
            </a:r>
            <a:r>
              <a:rPr lang="zh-CN" altLang="en-US"/>
              <a:t>都可以转换为满月，弦月对应的</a:t>
            </a:r>
            <a:r>
              <a:rPr lang="en-US" altLang="zh-CN"/>
              <a:t>noise </a:t>
            </a:r>
            <a:r>
              <a:rPr lang="zh-CN" altLang="en-US"/>
              <a:t>范围内的</a:t>
            </a:r>
            <a:r>
              <a:rPr lang="en-US" altLang="zh-CN"/>
              <a:t>code</a:t>
            </a:r>
            <a:r>
              <a:rPr lang="zh-CN" altLang="en-US"/>
              <a:t>也能转换成弦月。</a:t>
            </a:r>
            <a:endParaRPr lang="zh-CN" altLang="en-US"/>
          </a:p>
          <a:p>
            <a:r>
              <a:rPr lang="zh-CN" altLang="en-US"/>
              <a:t>但当我们在</a:t>
            </a:r>
            <a:r>
              <a:rPr lang="en-US" altLang="zh-CN"/>
              <a:t>code</a:t>
            </a:r>
            <a:r>
              <a:rPr lang="zh-CN" altLang="en-US"/>
              <a:t>中进行采样时，在不是满月和弦月对应的</a:t>
            </a:r>
            <a:r>
              <a:rPr lang="en-US" altLang="zh-CN"/>
              <a:t>noise</a:t>
            </a:r>
            <a:r>
              <a:rPr lang="zh-CN" altLang="en-US"/>
              <a:t>的</a:t>
            </a:r>
            <a:r>
              <a:rPr lang="en-US" altLang="zh-CN"/>
              <a:t>code</a:t>
            </a:r>
            <a:r>
              <a:rPr lang="zh-CN" altLang="en-US"/>
              <a:t>中采样时，</a:t>
            </a:r>
            <a:r>
              <a:rPr lang="en-US" altLang="zh-CN"/>
              <a:t>decoder</a:t>
            </a:r>
            <a:r>
              <a:rPr lang="zh-CN" altLang="en-US"/>
              <a:t>出来的图片可能是介于满月和弦月之间的图。</a:t>
            </a:r>
            <a:endParaRPr lang="zh-CN" altLang="en-US"/>
          </a:p>
          <a:p>
            <a:r>
              <a:rPr lang="zh-CN" altLang="en-US"/>
              <a:t>图片左边那个问号的意思是当对</a:t>
            </a:r>
            <a:r>
              <a:rPr lang="en-US" altLang="zh-CN"/>
              <a:t> AE </a:t>
            </a:r>
            <a:r>
              <a:rPr lang="zh-CN" altLang="en-US"/>
              <a:t>中的</a:t>
            </a:r>
            <a:r>
              <a:rPr lang="en-US" altLang="zh-CN"/>
              <a:t>code</a:t>
            </a:r>
            <a:r>
              <a:rPr lang="zh-CN" altLang="en-US"/>
              <a:t>进行随机采样时，它介于满月与弦月之间的数据，</a:t>
            </a:r>
            <a:r>
              <a:rPr lang="en-US" altLang="zh-CN"/>
              <a:t>decoder</a:t>
            </a:r>
            <a:r>
              <a:rPr lang="zh-CN" altLang="en-US"/>
              <a:t>后可能会输出什么？</a:t>
            </a:r>
            <a:endParaRPr lang="zh-CN" altLang="en-US"/>
          </a:p>
          <a:p>
            <a:r>
              <a:rPr lang="zh-CN" altLang="en-US"/>
              <a:t>可能会输出满月，可能会输出弦月，但是最有可能输出的是奇奇怪怪的图片。</a:t>
            </a:r>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强度接近（上方）目的是噪声</a:t>
            </a:r>
            <a:r>
              <a:rPr lang="en-US" altLang="zh-CN"/>
              <a:t>ε</a:t>
            </a:r>
            <a:r>
              <a:rPr lang="zh-CN" altLang="en-US"/>
              <a:t>应该接近标准正态分布</a:t>
            </a:r>
            <a:r>
              <a:rPr lang="en-US" altLang="zh-CN"/>
              <a:t>N(0,1)</a:t>
            </a:r>
            <a:r>
              <a:rPr lang="zh-CN" altLang="en-US"/>
              <a:t>，方差为</a:t>
            </a:r>
            <a:r>
              <a:rPr lang="en-US" altLang="zh-CN"/>
              <a:t>1</a:t>
            </a:r>
            <a:endParaRPr lang="en-US" altLang="zh-CN"/>
          </a:p>
          <a:p>
            <a:r>
              <a:rPr lang="zh-CN" altLang="en-US"/>
              <a:t>左边尽量接近指的是编码器输出的均值</a:t>
            </a:r>
            <a:r>
              <a:rPr lang="en-US" altLang="zh-CN"/>
              <a:t>μ</a:t>
            </a:r>
            <a:r>
              <a:rPr lang="zh-CN" altLang="en-US"/>
              <a:t>应该接近</a:t>
            </a:r>
            <a:r>
              <a:rPr lang="en-US" altLang="zh-CN"/>
              <a:t>0</a:t>
            </a:r>
            <a:r>
              <a:rPr lang="zh-CN" altLang="en-US"/>
              <a:t>，是</a:t>
            </a:r>
            <a:r>
              <a:rPr lang="en-US" altLang="zh-CN"/>
              <a:t>KL</a:t>
            </a:r>
            <a:r>
              <a:rPr lang="zh-CN" altLang="en-US"/>
              <a:t>散度损失的一部分：让潜在分布的均值趋向于</a:t>
            </a:r>
            <a:r>
              <a:rPr lang="en-US" altLang="zh-CN"/>
              <a:t>0</a:t>
            </a:r>
            <a:endParaRPr lang="en-US" altLang="zh-CN"/>
          </a:p>
          <a:p>
            <a:r>
              <a:rPr lang="zh-CN" altLang="en-US"/>
              <a:t>右边指的</a:t>
            </a:r>
            <a:r>
              <a:rPr lang="zh-CN" altLang="en-US"/>
              <a:t>是重构输出应该接近原始输入</a:t>
            </a:r>
            <a:endParaRPr lang="zh-CN" altLang="en-US"/>
          </a:p>
          <a:p>
            <a:endParaRPr lang="zh-CN" altLang="en-US"/>
          </a:p>
          <a:p>
            <a:r>
              <a:rPr lang="zh-CN" altLang="en-US"/>
              <a:t>正则化是指在机器学习和统计建模中的一种技术，用于控制模型的复杂度，防止模型在训练数据上过度拟合（</a:t>
            </a:r>
            <a:r>
              <a:rPr lang="en-US" altLang="zh-CN"/>
              <a:t>overfitting</a:t>
            </a:r>
            <a:r>
              <a:rPr lang="zh-CN" altLang="en-US"/>
              <a:t>）。</a:t>
            </a:r>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第一项为重构损失，保证生成质量。第二项确保各潜在变量与先验分布（如标准正态）匹配。第三项（</a:t>
            </a:r>
            <a:r>
              <a:rPr lang="en-US" altLang="zh-CN"/>
              <a:t>γ &gt; 0</a:t>
            </a:r>
            <a:r>
              <a:rPr lang="zh-CN" altLang="en-US"/>
              <a:t>）惩罚变量间依赖性，</a:t>
            </a:r>
            <a:r>
              <a:rPr lang="en-US" altLang="zh-CN"/>
              <a:t>γ</a:t>
            </a:r>
            <a:r>
              <a:rPr lang="zh-CN" altLang="en-US"/>
              <a:t>控制解耦强度。</a:t>
            </a:r>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输入图像经过编码器得到后验分布</a:t>
            </a:r>
            <a:r>
              <a:rPr lang="en-US" altLang="zh-CN"/>
              <a:t> q(z|x)</a:t>
            </a:r>
            <a:r>
              <a:rPr lang="zh-CN" altLang="en-US"/>
              <a:t>，采样得到潜在变量</a:t>
            </a:r>
            <a:r>
              <a:rPr lang="en-US" altLang="zh-CN"/>
              <a:t> z</a:t>
            </a:r>
            <a:r>
              <a:rPr lang="zh-CN" altLang="en-US"/>
              <a:t>，潜在变量</a:t>
            </a:r>
            <a:r>
              <a:rPr lang="en-US" altLang="zh-CN"/>
              <a:t> z </a:t>
            </a:r>
            <a:r>
              <a:rPr lang="zh-CN" altLang="en-US"/>
              <a:t>通过解码器重构为</a:t>
            </a:r>
            <a:r>
              <a:rPr lang="en-US" altLang="zh-CN"/>
              <a:t> p(x|z)</a:t>
            </a:r>
            <a:r>
              <a:rPr lang="zh-CN" altLang="en-US"/>
              <a:t>，输出重构图像</a:t>
            </a:r>
            <a:endParaRPr lang="zh-CN" altLang="en-US"/>
          </a:p>
          <a:p>
            <a:r>
              <a:rPr lang="zh-CN" altLang="en-US"/>
              <a:t>对批次中的样本进行维度级别的随机打乱，然后将打乱后的样本和原始样本输入</a:t>
            </a:r>
            <a:r>
              <a:rPr lang="zh-CN" altLang="en-US"/>
              <a:t>判别器</a:t>
            </a:r>
            <a:endParaRPr lang="zh-CN" altLang="en-US"/>
          </a:p>
          <a:p>
            <a:r>
              <a:rPr lang="zh-CN" altLang="en-US"/>
              <a:t>随机排列每个批次中的维度，就是对批次中的潜在变量进行维度级别的随机打乱，然后生成打乱后的样本</a:t>
            </a:r>
            <a:r>
              <a:rPr lang="en-US" altLang="zh-CN"/>
              <a:t>z’perm</a:t>
            </a:r>
            <a:r>
              <a:rPr lang="zh-CN" altLang="en-US"/>
              <a:t>，这样就破坏了潜在变量各维度之间的依赖</a:t>
            </a:r>
            <a:r>
              <a:rPr lang="zh-CN" altLang="en-US"/>
              <a:t>关系</a:t>
            </a:r>
            <a:endParaRPr lang="zh-CN" altLang="en-US"/>
          </a:p>
          <a:p>
            <a:r>
              <a:rPr lang="zh-CN" altLang="en-US"/>
              <a:t>交叉熵损失用于分类任务</a:t>
            </a:r>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第一项为重构损失，保证生成质量。第二项确保各潜在变量与先验分布（如标准正态）匹配。第三项（</a:t>
            </a:r>
            <a:r>
              <a:rPr lang="en-US" altLang="zh-CN"/>
              <a:t>γ &gt; 0</a:t>
            </a:r>
            <a:r>
              <a:rPr lang="zh-CN" altLang="en-US"/>
              <a:t>）惩罚变量间依赖性，</a:t>
            </a:r>
            <a:r>
              <a:rPr lang="en-US" altLang="zh-CN"/>
              <a:t>γ</a:t>
            </a:r>
            <a:r>
              <a:rPr lang="zh-CN" altLang="en-US"/>
              <a:t>控制解耦强度。</a:t>
            </a:r>
            <a:endParaRPr lang="zh-CN" altLang="en-US"/>
          </a:p>
          <a:p>
            <a:r>
              <a:rPr lang="zh-CN" altLang="en-US"/>
              <a:t>我们把</a:t>
            </a:r>
            <a:r>
              <a:rPr lang="en-US" altLang="zh-CN"/>
              <a:t>“</a:t>
            </a:r>
            <a:r>
              <a:rPr lang="zh-CN" altLang="en-US"/>
              <a:t>真实联合样本</a:t>
            </a:r>
            <a:r>
              <a:rPr lang="en-US" altLang="zh-CN"/>
              <a:t>”</a:t>
            </a:r>
            <a:r>
              <a:rPr lang="zh-CN" altLang="en-US"/>
              <a:t>记作正类（</a:t>
            </a:r>
            <a:r>
              <a:rPr lang="en-US" altLang="zh-CN"/>
              <a:t>label = 1</a:t>
            </a:r>
            <a:r>
              <a:rPr lang="zh-CN" altLang="en-US"/>
              <a:t>），</a:t>
            </a:r>
            <a:endParaRPr lang="en-US" altLang="zh-CN"/>
          </a:p>
          <a:p>
            <a:r>
              <a:rPr lang="en-US" altLang="zh-CN"/>
              <a:t>“</a:t>
            </a:r>
            <a:r>
              <a:rPr lang="zh-CN" altLang="en-US"/>
              <a:t>密度比等价</a:t>
            </a:r>
            <a:r>
              <a:rPr lang="en-US" altLang="zh-CN"/>
              <a:t>”</a:t>
            </a:r>
            <a:r>
              <a:rPr lang="zh-CN" altLang="en-US"/>
              <a:t>（</a:t>
            </a:r>
            <a:r>
              <a:rPr lang="en-US" altLang="zh-CN"/>
              <a:t>Density Ratio Equivalence</a:t>
            </a:r>
            <a:r>
              <a:rPr lang="zh-CN" altLang="en-US"/>
              <a:t>）是指把一个难以直接计算的概率密度比，转写成一个判别器输出</a:t>
            </a:r>
            <a:r>
              <a:rPr lang="en-US" altLang="zh-CN"/>
              <a:t> D(z) </a:t>
            </a:r>
            <a:r>
              <a:rPr lang="zh-CN" altLang="en-US"/>
              <a:t>的函数，从而无需显式估计各个密度，而只需训练一个二分类器去区分</a:t>
            </a:r>
            <a:r>
              <a:rPr lang="en-US" altLang="zh-CN"/>
              <a:t>“</a:t>
            </a:r>
            <a:r>
              <a:rPr lang="zh-CN" altLang="en-US"/>
              <a:t>来自联合分布</a:t>
            </a:r>
            <a:r>
              <a:rPr lang="en-US" altLang="zh-CN"/>
              <a:t> q(z)”</a:t>
            </a:r>
            <a:r>
              <a:rPr lang="zh-CN" altLang="en-US"/>
              <a:t>和</a:t>
            </a:r>
            <a:r>
              <a:rPr lang="en-US" altLang="zh-CN"/>
              <a:t>“</a:t>
            </a:r>
            <a:r>
              <a:rPr lang="zh-CN" altLang="en-US"/>
              <a:t>来自乘积分布</a:t>
            </a:r>
            <a:r>
              <a:rPr lang="en-US" altLang="zh-CN"/>
              <a:t> ”</a:t>
            </a:r>
            <a:r>
              <a:rPr lang="zh-CN" altLang="en-US"/>
              <a:t>的样本。</a:t>
            </a:r>
            <a:endParaRPr lang="zh-CN" altLang="en-US"/>
          </a:p>
          <a:p>
            <a:r>
              <a:rPr lang="zh-CN" altLang="en-US"/>
              <a:t>因为</a:t>
            </a:r>
            <a:r>
              <a:rPr lang="en-US" altLang="zh-CN"/>
              <a:t>q(z) </a:t>
            </a:r>
            <a:r>
              <a:rPr lang="zh-CN" altLang="en-US"/>
              <a:t>是对整个数据集后验的边缘分布，通常没有解析式</a:t>
            </a:r>
            <a:endParaRPr lang="zh-CN" altLang="en-US"/>
          </a:p>
          <a:p>
            <a:r>
              <a:rPr lang="en-US" altLang="zh-CN"/>
              <a:t>L[D]=∫</a:t>
            </a:r>
            <a:r>
              <a:rPr lang="en-US" altLang="en-US"/>
              <a:t>ℓ</a:t>
            </a:r>
            <a:r>
              <a:rPr lang="en-US" altLang="zh-CN"/>
              <a:t> z(D(z))dz,</a:t>
            </a:r>
            <a:r>
              <a:rPr lang="zh-CN" altLang="en-US"/>
              <a:t>只要内部函数对每一个</a:t>
            </a:r>
            <a:r>
              <a:rPr lang="en-US" altLang="zh-CN"/>
              <a:t>z</a:t>
            </a:r>
            <a:r>
              <a:rPr lang="zh-CN" altLang="en-US"/>
              <a:t>都达到了局部最优，那么整体就达到了全局</a:t>
            </a:r>
            <a:r>
              <a:rPr lang="zh-CN" altLang="en-US"/>
              <a:t>最优。</a:t>
            </a:r>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如果每个真实因子都能</a:t>
            </a:r>
            <a:r>
              <a:rPr lang="en-US" altLang="zh-CN"/>
              <a:t>“</a:t>
            </a:r>
            <a:r>
              <a:rPr lang="zh-CN" altLang="en-US"/>
              <a:t>锁定</a:t>
            </a:r>
            <a:r>
              <a:rPr lang="en-US" altLang="zh-CN"/>
              <a:t>”</a:t>
            </a:r>
            <a:r>
              <a:rPr lang="zh-CN" altLang="en-US"/>
              <a:t>到唯一、稳定的某个潜在</a:t>
            </a:r>
            <a:r>
              <a:rPr lang="zh-CN" altLang="en-US"/>
              <a:t>样本，分类器准确率就高，表示模型学到了干净的、可分离的表示。</a:t>
            </a:r>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其生成的编码，也就是中间变量，我们称之为潜在表示，用</a:t>
            </a:r>
            <a:r>
              <a:rPr lang="en-US" altLang="zh-CN"/>
              <a:t> h </a:t>
            </a:r>
            <a:r>
              <a:rPr lang="zh-CN" altLang="en-US"/>
              <a:t>来表示。</a:t>
            </a:r>
            <a:r>
              <a:rPr lang="en-US" altLang="zh-CN"/>
              <a:t>h </a:t>
            </a:r>
            <a:r>
              <a:rPr lang="zh-CN" altLang="en-US"/>
              <a:t>之后会进入解码器，得到最终的输出。</a:t>
            </a:r>
            <a:endParaRPr lang="zh-CN" altLang="en-US"/>
          </a:p>
          <a:p>
            <a:endParaRPr lang="zh-CN" altLang="en-US"/>
          </a:p>
          <a:p>
            <a:r>
              <a:rPr lang="zh-CN" altLang="en-US"/>
              <a:t>与此同时，中间量我们不再叫潜在变量，而是称为潜在空间（也称潜在分布，隐变量等），并使用</a:t>
            </a:r>
            <a:r>
              <a:rPr lang="en-US" altLang="zh-CN"/>
              <a:t> Z </a:t>
            </a:r>
            <a:r>
              <a:rPr lang="zh-CN" altLang="en-US"/>
              <a:t>来表示，用来凸显其是一个变化的量。解码器要做的工作就是如何从这样的概率分布中采样并还原成最终的输出。</a:t>
            </a:r>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真实数据往往是图像、音频、文本向量，维度极高。要在这样的空间里对每一个可能的</a:t>
            </a:r>
            <a:r>
              <a:rPr lang="en-US" altLang="zh-CN"/>
              <a:t> X </a:t>
            </a:r>
            <a:r>
              <a:rPr lang="zh-CN" altLang="en-US"/>
              <a:t>都估计一个概率，数据和模型都要付出指数级的代价。</a:t>
            </a:r>
            <a:endParaRPr lang="zh-CN" altLang="en-US"/>
          </a:p>
          <a:p>
            <a:endParaRPr lang="zh-CN" altLang="en-US">
              <a:sym typeface="+mn-e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每一个样本经过编码器都会输出一个样本均值和方差，然后都会训练潜在空间中的一个正态分布，从这些分布中采样得到</a:t>
            </a:r>
            <a:r>
              <a:rPr lang="en-US" altLang="zh-CN"/>
              <a:t>z</a:t>
            </a:r>
            <a:r>
              <a:rPr lang="zh-CN" altLang="en-US"/>
              <a:t>，再经过解码器对应的条件分布</a:t>
            </a:r>
            <a:r>
              <a:rPr lang="en-US" altLang="zh-CN"/>
              <a:t>p(x|z)</a:t>
            </a:r>
            <a:r>
              <a:rPr lang="zh-CN" altLang="en-US"/>
              <a:t>来重构对应的</a:t>
            </a:r>
            <a:r>
              <a:rPr lang="zh-CN" altLang="en-US"/>
              <a:t>样本</a:t>
            </a:r>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在看见任何观测数据</a:t>
            </a:r>
            <a:r>
              <a:rPr lang="en-US" altLang="zh-CN"/>
              <a:t>x </a:t>
            </a:r>
            <a:r>
              <a:rPr lang="zh-CN" altLang="en-US"/>
              <a:t>之前，我们对潜变量</a:t>
            </a:r>
            <a:r>
              <a:rPr lang="en-US" altLang="zh-CN"/>
              <a:t> z </a:t>
            </a:r>
            <a:r>
              <a:rPr lang="zh-CN" altLang="en-US"/>
              <a:t>的</a:t>
            </a:r>
            <a:r>
              <a:rPr lang="en-US" altLang="zh-CN"/>
              <a:t>“</a:t>
            </a:r>
            <a:r>
              <a:rPr lang="zh-CN" altLang="en-US"/>
              <a:t>先入为主</a:t>
            </a:r>
            <a:r>
              <a:rPr lang="en-US" altLang="zh-CN"/>
              <a:t>”</a:t>
            </a:r>
            <a:r>
              <a:rPr lang="zh-CN" altLang="en-US"/>
              <a:t>的信念。事先认为每个维度的潜变量都服从标准正态，互相独立。也就是先验</a:t>
            </a:r>
            <a:r>
              <a:rPr lang="en-US" altLang="zh-CN"/>
              <a:t>p(z)</a:t>
            </a:r>
            <a:endParaRPr lang="zh-CN" altLang="en-US"/>
          </a:p>
          <a:p>
            <a:r>
              <a:rPr lang="zh-CN" altLang="en-US"/>
              <a:t>在看见了某个具体观测样本</a:t>
            </a:r>
            <a:r>
              <a:rPr lang="en-US" altLang="zh-CN"/>
              <a:t> x </a:t>
            </a:r>
            <a:r>
              <a:rPr lang="zh-CN" altLang="en-US"/>
              <a:t>之后，我们对</a:t>
            </a:r>
            <a:r>
              <a:rPr lang="en-US" altLang="zh-CN"/>
              <a:t>“</a:t>
            </a:r>
            <a:r>
              <a:rPr lang="zh-CN" altLang="en-US"/>
              <a:t>究竟哪些</a:t>
            </a:r>
            <a:r>
              <a:rPr lang="en-US" altLang="zh-CN"/>
              <a:t> z </a:t>
            </a:r>
            <a:r>
              <a:rPr lang="zh-CN" altLang="en-US"/>
              <a:t>最有可能生成出这个</a:t>
            </a:r>
            <a:r>
              <a:rPr lang="en-US" altLang="zh-CN"/>
              <a:t> x”</a:t>
            </a:r>
            <a:r>
              <a:rPr lang="zh-CN" altLang="en-US"/>
              <a:t>的信念。就得到后验</a:t>
            </a:r>
            <a:r>
              <a:rPr lang="en-US" altLang="zh-CN"/>
              <a:t>p(</a:t>
            </a:r>
            <a:r>
              <a:rPr lang="en-US" altLang="zh-CN"/>
              <a:t>z|x)</a:t>
            </a:r>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联合密度函数</a:t>
            </a:r>
            <a:r>
              <a:rPr lang="en-US" altLang="zh-CN"/>
              <a:t> q(x,z)</a:t>
            </a:r>
            <a:r>
              <a:rPr lang="zh-CN" altLang="en-US"/>
              <a:t>。联合密度除以边缘密度</a:t>
            </a:r>
            <a:r>
              <a:rPr lang="zh-CN" altLang="en-US"/>
              <a:t>得到条件密度</a:t>
            </a:r>
            <a:endParaRPr lang="zh-CN" altLang="en-US"/>
          </a:p>
          <a:p>
            <a:r>
              <a:rPr lang="zh-CN" altLang="en-US"/>
              <a:t>联合密度函数求积分，就等于其边缘密度</a:t>
            </a:r>
            <a:r>
              <a:rPr lang="zh-CN" altLang="en-US"/>
              <a:t>函数</a:t>
            </a:r>
            <a:endParaRPr lang="zh-CN" altLang="en-US"/>
          </a:p>
          <a:p>
            <a:r>
              <a:rPr lang="zh-CN" altLang="en-US"/>
              <a:t>最大似然估计原则：根据已知的</a:t>
            </a:r>
            <a:r>
              <a:rPr lang="en-US" altLang="zh-CN"/>
              <a:t>X</a:t>
            </a:r>
            <a:r>
              <a:rPr lang="zh-CN" altLang="en-US"/>
              <a:t>，去估计最大概率导致</a:t>
            </a:r>
            <a:r>
              <a:rPr lang="en-US" altLang="zh-CN"/>
              <a:t>X</a:t>
            </a:r>
            <a:r>
              <a:rPr lang="zh-CN" altLang="en-US"/>
              <a:t>出现的</a:t>
            </a:r>
            <a:r>
              <a:rPr lang="en-US" altLang="zh-CN"/>
              <a:t>z</a:t>
            </a:r>
            <a:r>
              <a:rPr lang="zh-CN" altLang="en-US"/>
              <a:t>，</a:t>
            </a:r>
            <a:r>
              <a:rPr lang="en-US" altLang="zh-CN"/>
              <a:t>logp(x)</a:t>
            </a:r>
            <a:r>
              <a:rPr lang="zh-CN" altLang="en-US"/>
              <a:t>就是模型对数据</a:t>
            </a:r>
            <a:r>
              <a:rPr lang="en-US" altLang="zh-CN"/>
              <a:t>x</a:t>
            </a:r>
            <a:r>
              <a:rPr lang="zh-CN" altLang="en-US"/>
              <a:t>的对数</a:t>
            </a:r>
            <a:r>
              <a:rPr lang="zh-CN" altLang="en-US"/>
              <a:t>似然</a:t>
            </a:r>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在这里不再写条件分布积分等于</a:t>
            </a:r>
            <a:r>
              <a:rPr lang="en-US" altLang="zh-CN"/>
              <a:t>1</a:t>
            </a:r>
            <a:r>
              <a:rPr lang="zh-CN" altLang="en-US"/>
              <a:t>，而是写成在</a:t>
            </a:r>
            <a:r>
              <a:rPr lang="en-US" altLang="zh-CN"/>
              <a:t>q</a:t>
            </a:r>
            <a:r>
              <a:rPr lang="zh-CN" altLang="en-US"/>
              <a:t>（</a:t>
            </a:r>
            <a:r>
              <a:rPr lang="en-US" altLang="zh-CN"/>
              <a:t>z|X</a:t>
            </a:r>
            <a:r>
              <a:rPr lang="zh-CN" altLang="en-US"/>
              <a:t>）分布下</a:t>
            </a:r>
            <a:r>
              <a:rPr lang="en-US" altLang="zh-CN"/>
              <a:t>Z</a:t>
            </a:r>
            <a:r>
              <a:rPr lang="zh-CN" altLang="en-US"/>
              <a:t>的期望，实际上已经</a:t>
            </a:r>
            <a:r>
              <a:rPr lang="zh-CN" altLang="en-US"/>
              <a:t>默认了这个</a:t>
            </a:r>
            <a:r>
              <a:rPr lang="zh-CN" altLang="en-US"/>
              <a:t>性质，</a:t>
            </a:r>
            <a:endParaRPr lang="zh-CN" altLang="en-US"/>
          </a:p>
          <a:p>
            <a:r>
              <a:rPr lang="en-US" altLang="zh-CN"/>
              <a:t>KL </a:t>
            </a:r>
            <a:r>
              <a:rPr lang="zh-CN" altLang="en-US"/>
              <a:t>散度在</a:t>
            </a:r>
            <a:r>
              <a:rPr lang="en-US" altLang="zh-CN"/>
              <a:t> VAE </a:t>
            </a:r>
            <a:r>
              <a:rPr lang="zh-CN" altLang="en-US"/>
              <a:t>损失中扮演的，正是类似于传统模型里</a:t>
            </a:r>
            <a:r>
              <a:rPr lang="en-US" altLang="zh-CN"/>
              <a:t>“L2 </a:t>
            </a:r>
            <a:r>
              <a:rPr lang="zh-CN" altLang="en-US"/>
              <a:t>正则</a:t>
            </a:r>
            <a:r>
              <a:rPr lang="en-US" altLang="zh-CN"/>
              <a:t>”</a:t>
            </a:r>
            <a:r>
              <a:rPr lang="zh-CN" altLang="en-US"/>
              <a:t>或</a:t>
            </a:r>
            <a:r>
              <a:rPr lang="en-US" altLang="zh-CN"/>
              <a:t>“</a:t>
            </a:r>
            <a:r>
              <a:rPr lang="zh-CN" altLang="en-US"/>
              <a:t>信息瓶颈约束</a:t>
            </a:r>
            <a:r>
              <a:rPr lang="en-US" altLang="zh-CN"/>
              <a:t>”</a:t>
            </a:r>
            <a:r>
              <a:rPr lang="zh-CN" altLang="en-US"/>
              <a:t>那样的角色</a:t>
            </a:r>
            <a:r>
              <a:rPr lang="en-US" altLang="zh-CN"/>
              <a:t>——</a:t>
            </a:r>
            <a:r>
              <a:rPr lang="zh-CN" altLang="en-US"/>
              <a:t>它惩罚编码器输出过度复杂、过度分散的潜变量分布，强制其向一个简单先验靠拢，从而防止过拟合、保持潜在空间结构的平滑与连贯。因此人们常把它称作</a:t>
            </a:r>
            <a:r>
              <a:rPr lang="en-US" altLang="zh-CN"/>
              <a:t> VAE </a:t>
            </a:r>
            <a:r>
              <a:rPr lang="zh-CN" altLang="en-US"/>
              <a:t>的</a:t>
            </a:r>
            <a:r>
              <a:rPr lang="en-US" altLang="zh-CN"/>
              <a:t>“</a:t>
            </a:r>
            <a:r>
              <a:rPr lang="zh-CN" altLang="en-US"/>
              <a:t>正则项</a:t>
            </a:r>
            <a:r>
              <a:rPr lang="en-US" altLang="zh-CN"/>
              <a:t>”</a:t>
            </a:r>
            <a:r>
              <a:rPr lang="zh-CN" altLang="en-US"/>
              <a:t>。</a:t>
            </a:r>
            <a:endParaRPr lang="zh-CN" altLang="en-US"/>
          </a:p>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幻灯片图像占位符 1"/>
          <p:cNvSpPr>
            <a:spLocks noGrp="1"/>
          </p:cNvSpPr>
          <p:nvPr>
            <p:ph type="sldImg" idx="2"/>
          </p:nvPr>
        </p:nvSpPr>
        <p:spPr/>
      </p:sp>
      <p:sp>
        <p:nvSpPr>
          <p:cNvPr id="3" name="文本占位符 2"/>
          <p:cNvSpPr>
            <a:spLocks noGrp="1"/>
          </p:cNvSpPr>
          <p:nvPr>
            <p:ph type="body" idx="3"/>
          </p:nvPr>
        </p:nvSpPr>
        <p:spPr/>
        <p:txBody>
          <a:bodyPr/>
          <a:p>
            <a:r>
              <a:rPr lang="zh-CN" altLang="en-US"/>
              <a:t>构造一个标准高斯分布，然后从其中采样，之后再通过下面的公式，就可以间接认为是从</a:t>
            </a:r>
            <a:r>
              <a:rPr lang="en-US" altLang="zh-CN"/>
              <a:t>q(z|x)</a:t>
            </a:r>
            <a:r>
              <a:rPr lang="zh-CN" altLang="en-US"/>
              <a:t>中采样的</a:t>
            </a:r>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9" Type="http://schemas.openxmlformats.org/officeDocument/2006/relationships/image" Target="../media/image15.png"/><Relationship Id="rId8" Type="http://schemas.openxmlformats.org/officeDocument/2006/relationships/image" Target="../media/image14.png"/><Relationship Id="rId7" Type="http://schemas.openxmlformats.org/officeDocument/2006/relationships/image" Target="../media/image13.png"/><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 Id="rId3" Type="http://schemas.openxmlformats.org/officeDocument/2006/relationships/image" Target="../media/image9.png"/><Relationship Id="rId2" Type="http://schemas.openxmlformats.org/officeDocument/2006/relationships/image" Target="../media/image8.png"/><Relationship Id="rId13" Type="http://schemas.openxmlformats.org/officeDocument/2006/relationships/notesSlide" Target="../notesSlides/notesSlide7.xml"/><Relationship Id="rId12" Type="http://schemas.openxmlformats.org/officeDocument/2006/relationships/slideLayout" Target="../slideLayouts/slideLayout2.xml"/><Relationship Id="rId11" Type="http://schemas.openxmlformats.org/officeDocument/2006/relationships/tags" Target="../tags/tag89.xml"/><Relationship Id="rId10" Type="http://schemas.openxmlformats.org/officeDocument/2006/relationships/image" Target="../media/image16.png"/><Relationship Id="rId1" Type="http://schemas.openxmlformats.org/officeDocument/2006/relationships/tags" Target="../tags/tag88.xml"/></Relationships>
</file>

<file path=ppt/slides/_rels/slide11.xml.rels><?xml version="1.0" encoding="UTF-8" standalone="yes"?>
<Relationships xmlns="http://schemas.openxmlformats.org/package/2006/relationships"><Relationship Id="rId9" Type="http://schemas.openxmlformats.org/officeDocument/2006/relationships/notesSlide" Target="../notesSlides/notesSlide8.xml"/><Relationship Id="rId8" Type="http://schemas.openxmlformats.org/officeDocument/2006/relationships/slideLayout" Target="../slideLayouts/slideLayout2.xml"/><Relationship Id="rId7" Type="http://schemas.openxmlformats.org/officeDocument/2006/relationships/tags" Target="../tags/tag91.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tags" Target="../tags/tag90.xml"/></Relationships>
</file>

<file path=ppt/slides/_rels/slide12.xml.rels><?xml version="1.0" encoding="UTF-8" standalone="yes"?>
<Relationships xmlns="http://schemas.openxmlformats.org/package/2006/relationships"><Relationship Id="rId9" Type="http://schemas.openxmlformats.org/officeDocument/2006/relationships/notesSlide" Target="../notesSlides/notesSlide9.xml"/><Relationship Id="rId8" Type="http://schemas.openxmlformats.org/officeDocument/2006/relationships/slideLayout" Target="../slideLayouts/slideLayout2.xml"/><Relationship Id="rId7" Type="http://schemas.openxmlformats.org/officeDocument/2006/relationships/tags" Target="../tags/tag93.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tags" Target="../tags/tag92.xml"/></Relationships>
</file>

<file path=ppt/slides/_rels/slide13.xml.rels><?xml version="1.0" encoding="UTF-8" standalone="yes"?>
<Relationships xmlns="http://schemas.openxmlformats.org/package/2006/relationships"><Relationship Id="rId9" Type="http://schemas.openxmlformats.org/officeDocument/2006/relationships/image" Target="../media/image33.png"/><Relationship Id="rId8" Type="http://schemas.openxmlformats.org/officeDocument/2006/relationships/image" Target="../media/image32.png"/><Relationship Id="rId7" Type="http://schemas.openxmlformats.org/officeDocument/2006/relationships/image" Target="../media/image31.png"/><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 Id="rId3" Type="http://schemas.openxmlformats.org/officeDocument/2006/relationships/image" Target="../media/image27.png"/><Relationship Id="rId2" Type="http://schemas.openxmlformats.org/officeDocument/2006/relationships/tags" Target="../tags/tag95.xml"/><Relationship Id="rId15" Type="http://schemas.openxmlformats.org/officeDocument/2006/relationships/notesSlide" Target="../notesSlides/notesSlide10.xml"/><Relationship Id="rId14" Type="http://schemas.openxmlformats.org/officeDocument/2006/relationships/slideLayout" Target="../slideLayouts/slideLayout2.xml"/><Relationship Id="rId13" Type="http://schemas.openxmlformats.org/officeDocument/2006/relationships/tags" Target="../tags/tag96.xml"/><Relationship Id="rId12" Type="http://schemas.openxmlformats.org/officeDocument/2006/relationships/image" Target="../media/image36.png"/><Relationship Id="rId11" Type="http://schemas.openxmlformats.org/officeDocument/2006/relationships/image" Target="../media/image35.png"/><Relationship Id="rId10" Type="http://schemas.openxmlformats.org/officeDocument/2006/relationships/image" Target="../media/image34.png"/><Relationship Id="rId1" Type="http://schemas.openxmlformats.org/officeDocument/2006/relationships/tags" Target="../tags/tag94.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99.xml"/><Relationship Id="rId3" Type="http://schemas.openxmlformats.org/officeDocument/2006/relationships/image" Target="../media/image37.png"/><Relationship Id="rId2" Type="http://schemas.openxmlformats.org/officeDocument/2006/relationships/tags" Target="../tags/tag98.xml"/><Relationship Id="rId1" Type="http://schemas.openxmlformats.org/officeDocument/2006/relationships/tags" Target="../tags/tag97.xml"/></Relationships>
</file>

<file path=ppt/slides/_rels/slide15.xml.rels><?xml version="1.0" encoding="UTF-8" standalone="yes"?>
<Relationships xmlns="http://schemas.openxmlformats.org/package/2006/relationships"><Relationship Id="rId5" Type="http://schemas.openxmlformats.org/officeDocument/2006/relationships/notesSlide" Target="../notesSlides/notesSlide12.xml"/><Relationship Id="rId4" Type="http://schemas.openxmlformats.org/officeDocument/2006/relationships/slideLayout" Target="../slideLayouts/slideLayout2.xml"/><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s>
</file>

<file path=ppt/slides/_rels/slide16.xml.rels><?xml version="1.0" encoding="UTF-8" standalone="yes"?>
<Relationships xmlns="http://schemas.openxmlformats.org/package/2006/relationships"><Relationship Id="rId5" Type="http://schemas.openxmlformats.org/officeDocument/2006/relationships/slideLayout" Target="../slideLayouts/slideLayout2.xml"/><Relationship Id="rId4" Type="http://schemas.openxmlformats.org/officeDocument/2006/relationships/tags" Target="../tags/tag105.xml"/><Relationship Id="rId3" Type="http://schemas.openxmlformats.org/officeDocument/2006/relationships/image" Target="../media/image38.png"/><Relationship Id="rId2" Type="http://schemas.openxmlformats.org/officeDocument/2006/relationships/tags" Target="../tags/tag104.xml"/><Relationship Id="rId1" Type="http://schemas.openxmlformats.org/officeDocument/2006/relationships/tags" Target="../tags/tag103.xml"/></Relationships>
</file>

<file path=ppt/slides/_rels/slide17.xml.rels><?xml version="1.0" encoding="UTF-8" standalone="yes"?>
<Relationships xmlns="http://schemas.openxmlformats.org/package/2006/relationships"><Relationship Id="rId6" Type="http://schemas.openxmlformats.org/officeDocument/2006/relationships/notesSlide" Target="../notesSlides/notesSlide13.xml"/><Relationship Id="rId5" Type="http://schemas.openxmlformats.org/officeDocument/2006/relationships/slideLayout" Target="../slideLayouts/slideLayout2.xml"/><Relationship Id="rId4" Type="http://schemas.openxmlformats.org/officeDocument/2006/relationships/tags" Target="../tags/tag108.xml"/><Relationship Id="rId3" Type="http://schemas.openxmlformats.org/officeDocument/2006/relationships/image" Target="../media/image39.png"/><Relationship Id="rId2" Type="http://schemas.openxmlformats.org/officeDocument/2006/relationships/tags" Target="../tags/tag107.xml"/><Relationship Id="rId1" Type="http://schemas.openxmlformats.org/officeDocument/2006/relationships/tags" Target="../tags/tag106.xml"/></Relationships>
</file>

<file path=ppt/slides/_rels/slide18.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11.xml"/><Relationship Id="rId5" Type="http://schemas.openxmlformats.org/officeDocument/2006/relationships/image" Target="../media/image42.png"/><Relationship Id="rId4" Type="http://schemas.openxmlformats.org/officeDocument/2006/relationships/image" Target="../media/image41.png"/><Relationship Id="rId3" Type="http://schemas.openxmlformats.org/officeDocument/2006/relationships/image" Target="../media/image40.png"/><Relationship Id="rId2" Type="http://schemas.openxmlformats.org/officeDocument/2006/relationships/tags" Target="../tags/tag110.xml"/><Relationship Id="rId1" Type="http://schemas.openxmlformats.org/officeDocument/2006/relationships/tags" Target="../tags/tag109.xml"/></Relationships>
</file>

<file path=ppt/slides/_rels/slide19.xml.rels><?xml version="1.0" encoding="UTF-8" standalone="yes"?>
<Relationships xmlns="http://schemas.openxmlformats.org/package/2006/relationships"><Relationship Id="rId5" Type="http://schemas.openxmlformats.org/officeDocument/2006/relationships/notesSlide" Target="../notesSlides/notesSlide14.xml"/><Relationship Id="rId4" Type="http://schemas.openxmlformats.org/officeDocument/2006/relationships/slideLayout" Target="../slideLayouts/slideLayout2.xml"/><Relationship Id="rId3" Type="http://schemas.openxmlformats.org/officeDocument/2006/relationships/tags" Target="../tags/tag113.xml"/><Relationship Id="rId2" Type="http://schemas.openxmlformats.org/officeDocument/2006/relationships/image" Target="../media/image43.png"/><Relationship Id="rId1" Type="http://schemas.openxmlformats.org/officeDocument/2006/relationships/tags" Target="../tags/tag112.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8.xml"/><Relationship Id="rId2" Type="http://schemas.openxmlformats.org/officeDocument/2006/relationships/tags" Target="../tags/tag67.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9" Type="http://schemas.openxmlformats.org/officeDocument/2006/relationships/image" Target="../media/image50.png"/><Relationship Id="rId8" Type="http://schemas.openxmlformats.org/officeDocument/2006/relationships/image" Target="../media/image49.png"/><Relationship Id="rId7" Type="http://schemas.openxmlformats.org/officeDocument/2006/relationships/image" Target="../media/image48.png"/><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 Id="rId3" Type="http://schemas.openxmlformats.org/officeDocument/2006/relationships/image" Target="../media/image44.png"/><Relationship Id="rId2" Type="http://schemas.openxmlformats.org/officeDocument/2006/relationships/tags" Target="../tags/tag115.xml"/><Relationship Id="rId14" Type="http://schemas.openxmlformats.org/officeDocument/2006/relationships/notesSlide" Target="../notesSlides/notesSlide15.xml"/><Relationship Id="rId13" Type="http://schemas.openxmlformats.org/officeDocument/2006/relationships/slideLayout" Target="../slideLayouts/slideLayout2.xml"/><Relationship Id="rId12" Type="http://schemas.openxmlformats.org/officeDocument/2006/relationships/tags" Target="../tags/tag116.xml"/><Relationship Id="rId11" Type="http://schemas.openxmlformats.org/officeDocument/2006/relationships/image" Target="../media/image52.png"/><Relationship Id="rId10" Type="http://schemas.openxmlformats.org/officeDocument/2006/relationships/image" Target="../media/image51.png"/><Relationship Id="rId1" Type="http://schemas.openxmlformats.org/officeDocument/2006/relationships/tags" Target="../tags/tag114.xml"/></Relationships>
</file>

<file path=ppt/slides/_rels/slide21.xml.rels><?xml version="1.0" encoding="UTF-8" standalone="yes"?>
<Relationships xmlns="http://schemas.openxmlformats.org/package/2006/relationships"><Relationship Id="rId9" Type="http://schemas.openxmlformats.org/officeDocument/2006/relationships/image" Target="../media/image59.png"/><Relationship Id="rId8" Type="http://schemas.openxmlformats.org/officeDocument/2006/relationships/image" Target="../media/image58.png"/><Relationship Id="rId7" Type="http://schemas.openxmlformats.org/officeDocument/2006/relationships/image" Target="../media/image57.png"/><Relationship Id="rId6" Type="http://schemas.openxmlformats.org/officeDocument/2006/relationships/image" Target="../media/image56.png"/><Relationship Id="rId5" Type="http://schemas.openxmlformats.org/officeDocument/2006/relationships/image" Target="../media/image55.png"/><Relationship Id="rId4" Type="http://schemas.openxmlformats.org/officeDocument/2006/relationships/image" Target="../media/image54.png"/><Relationship Id="rId3" Type="http://schemas.openxmlformats.org/officeDocument/2006/relationships/image" Target="../media/image53.png"/><Relationship Id="rId2" Type="http://schemas.openxmlformats.org/officeDocument/2006/relationships/tags" Target="../tags/tag118.xml"/><Relationship Id="rId14" Type="http://schemas.openxmlformats.org/officeDocument/2006/relationships/notesSlide" Target="../notesSlides/notesSlide16.xml"/><Relationship Id="rId13" Type="http://schemas.openxmlformats.org/officeDocument/2006/relationships/slideLayout" Target="../slideLayouts/slideLayout2.xml"/><Relationship Id="rId12" Type="http://schemas.openxmlformats.org/officeDocument/2006/relationships/tags" Target="../tags/tag119.xml"/><Relationship Id="rId11" Type="http://schemas.openxmlformats.org/officeDocument/2006/relationships/image" Target="../media/image61.png"/><Relationship Id="rId10" Type="http://schemas.openxmlformats.org/officeDocument/2006/relationships/image" Target="../media/image60.png"/><Relationship Id="rId1" Type="http://schemas.openxmlformats.org/officeDocument/2006/relationships/tags" Target="../tags/tag117.xml"/></Relationships>
</file>

<file path=ppt/slides/_rels/slide22.xml.rels><?xml version="1.0" encoding="UTF-8" standalone="yes"?>
<Relationships xmlns="http://schemas.openxmlformats.org/package/2006/relationships"><Relationship Id="rId8" Type="http://schemas.openxmlformats.org/officeDocument/2006/relationships/slideLayout" Target="../slideLayouts/slideLayout2.xml"/><Relationship Id="rId7" Type="http://schemas.openxmlformats.org/officeDocument/2006/relationships/tags" Target="../tags/tag122.xml"/><Relationship Id="rId6" Type="http://schemas.openxmlformats.org/officeDocument/2006/relationships/image" Target="../media/image65.png"/><Relationship Id="rId5" Type="http://schemas.openxmlformats.org/officeDocument/2006/relationships/image" Target="../media/image64.png"/><Relationship Id="rId4" Type="http://schemas.openxmlformats.org/officeDocument/2006/relationships/image" Target="../media/image63.png"/><Relationship Id="rId3" Type="http://schemas.openxmlformats.org/officeDocument/2006/relationships/image" Target="../media/image62.png"/><Relationship Id="rId2" Type="http://schemas.openxmlformats.org/officeDocument/2006/relationships/tags" Target="../tags/tag121.xml"/><Relationship Id="rId1" Type="http://schemas.openxmlformats.org/officeDocument/2006/relationships/tags" Target="../tags/tag120.xml"/></Relationships>
</file>

<file path=ppt/slides/_rels/slide23.xml.rels><?xml version="1.0" encoding="UTF-8" standalone="yes"?>
<Relationships xmlns="http://schemas.openxmlformats.org/package/2006/relationships"><Relationship Id="rId9" Type="http://schemas.openxmlformats.org/officeDocument/2006/relationships/image" Target="../media/image72.png"/><Relationship Id="rId8" Type="http://schemas.openxmlformats.org/officeDocument/2006/relationships/image" Target="../media/image71.png"/><Relationship Id="rId7" Type="http://schemas.openxmlformats.org/officeDocument/2006/relationships/image" Target="../media/image70.png"/><Relationship Id="rId6" Type="http://schemas.openxmlformats.org/officeDocument/2006/relationships/image" Target="../media/image69.png"/><Relationship Id="rId5" Type="http://schemas.openxmlformats.org/officeDocument/2006/relationships/image" Target="../media/image68.png"/><Relationship Id="rId4" Type="http://schemas.openxmlformats.org/officeDocument/2006/relationships/image" Target="../media/image67.png"/><Relationship Id="rId3" Type="http://schemas.openxmlformats.org/officeDocument/2006/relationships/image" Target="../media/image66.png"/><Relationship Id="rId2" Type="http://schemas.openxmlformats.org/officeDocument/2006/relationships/tags" Target="../tags/tag124.xml"/><Relationship Id="rId13" Type="http://schemas.openxmlformats.org/officeDocument/2006/relationships/notesSlide" Target="../notesSlides/notesSlide17.xml"/><Relationship Id="rId12" Type="http://schemas.openxmlformats.org/officeDocument/2006/relationships/slideLayout" Target="../slideLayouts/slideLayout2.xml"/><Relationship Id="rId11" Type="http://schemas.openxmlformats.org/officeDocument/2006/relationships/tags" Target="../tags/tag125.xml"/><Relationship Id="rId10" Type="http://schemas.openxmlformats.org/officeDocument/2006/relationships/image" Target="../media/image73.png"/><Relationship Id="rId1" Type="http://schemas.openxmlformats.org/officeDocument/2006/relationships/tags" Target="../tags/tag123.xml"/></Relationships>
</file>

<file path=ppt/slides/_rels/slide24.xml.rels><?xml version="1.0" encoding="UTF-8" standalone="yes"?>
<Relationships xmlns="http://schemas.openxmlformats.org/package/2006/relationships"><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128.xml"/><Relationship Id="rId3" Type="http://schemas.openxmlformats.org/officeDocument/2006/relationships/image" Target="../media/image74.png"/><Relationship Id="rId2" Type="http://schemas.openxmlformats.org/officeDocument/2006/relationships/tags" Target="../tags/tag127.xml"/><Relationship Id="rId1" Type="http://schemas.openxmlformats.org/officeDocument/2006/relationships/tags" Target="../tags/tag126.xml"/></Relationships>
</file>

<file path=ppt/slides/_rels/slide3.xml.rels><?xml version="1.0" encoding="UTF-8" standalone="yes"?>
<Relationships xmlns="http://schemas.openxmlformats.org/package/2006/relationships"><Relationship Id="rId6" Type="http://schemas.openxmlformats.org/officeDocument/2006/relationships/notesSlide" Target="../notesSlides/notesSlide1.xml"/><Relationship Id="rId5" Type="http://schemas.openxmlformats.org/officeDocument/2006/relationships/slideLayout" Target="../slideLayouts/slideLayout2.xml"/><Relationship Id="rId4" Type="http://schemas.openxmlformats.org/officeDocument/2006/relationships/tags" Target="../tags/tag71.xml"/><Relationship Id="rId3" Type="http://schemas.openxmlformats.org/officeDocument/2006/relationships/image" Target="../media/image1.png"/><Relationship Id="rId2" Type="http://schemas.openxmlformats.org/officeDocument/2006/relationships/tags" Target="../tags/tag70.xml"/><Relationship Id="rId1" Type="http://schemas.openxmlformats.org/officeDocument/2006/relationships/tags" Target="../tags/tag69.xml"/></Relationships>
</file>

<file path=ppt/slides/_rels/slide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2.xml"/><Relationship Id="rId4" Type="http://schemas.openxmlformats.org/officeDocument/2006/relationships/tags" Target="../tags/tag73.xml"/><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tags" Target="../tags/tag72.xml"/></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6.xml"/><Relationship Id="rId2" Type="http://schemas.openxmlformats.org/officeDocument/2006/relationships/tags" Target="../tags/tag75.xml"/><Relationship Id="rId1" Type="http://schemas.openxmlformats.org/officeDocument/2006/relationships/tags" Target="../tags/tag74.xml"/></Relationships>
</file>

<file path=ppt/slides/_rels/slide6.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2.xml"/><Relationship Id="rId3" Type="http://schemas.openxmlformats.org/officeDocument/2006/relationships/tags" Target="../tags/tag79.xml"/><Relationship Id="rId2" Type="http://schemas.openxmlformats.org/officeDocument/2006/relationships/tags" Target="../tags/tag78.xml"/><Relationship Id="rId1" Type="http://schemas.openxmlformats.org/officeDocument/2006/relationships/tags" Target="../tags/tag77.xml"/></Relationships>
</file>

<file path=ppt/slides/_rels/slide7.xml.rels><?xml version="1.0" encoding="UTF-8" standalone="yes"?>
<Relationships xmlns="http://schemas.openxmlformats.org/package/2006/relationships"><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82.xml"/><Relationship Id="rId3" Type="http://schemas.openxmlformats.org/officeDocument/2006/relationships/image" Target="../media/image4.png"/><Relationship Id="rId2" Type="http://schemas.openxmlformats.org/officeDocument/2006/relationships/tags" Target="../tags/tag81.xml"/><Relationship Id="rId1" Type="http://schemas.openxmlformats.org/officeDocument/2006/relationships/tags" Target="../tags/tag80.xml"/></Relationships>
</file>

<file path=ppt/slides/_rels/slide8.xml.rels><?xml version="1.0" encoding="UTF-8" standalone="yes"?>
<Relationships xmlns="http://schemas.openxmlformats.org/package/2006/relationships"><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85.xml"/><Relationship Id="rId3" Type="http://schemas.openxmlformats.org/officeDocument/2006/relationships/image" Target="../media/image5.png"/><Relationship Id="rId2" Type="http://schemas.openxmlformats.org/officeDocument/2006/relationships/tags" Target="../tags/tag84.xml"/><Relationship Id="rId1" Type="http://schemas.openxmlformats.org/officeDocument/2006/relationships/tags" Target="../tags/tag83.xml"/></Relationships>
</file>

<file path=ppt/slides/_rels/slide9.xml.rels><?xml version="1.0" encoding="UTF-8" standalone="yes"?>
<Relationships xmlns="http://schemas.openxmlformats.org/package/2006/relationships"><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87.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tags" Target="../tags/tag8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en-US" altLang="zh-CN"/>
              <a:t>factor-VAE</a:t>
            </a:r>
            <a:r>
              <a:rPr lang="zh-CN" altLang="en-US"/>
              <a:t>模型</a:t>
            </a:r>
            <a:endParaRPr lang="zh-CN" altLang="en-US"/>
          </a:p>
        </p:txBody>
      </p:sp>
      <p:sp>
        <p:nvSpPr>
          <p:cNvPr id="3" name="副标题 2"/>
          <p:cNvSpPr>
            <a:spLocks noGrp="1"/>
          </p:cNvSpPr>
          <p:nvPr>
            <p:ph type="subTitle" idx="1"/>
            <p:custDataLst>
              <p:tags r:id="rId2"/>
            </p:custDataLst>
          </p:nvPr>
        </p:nvSpPr>
        <p:spPr/>
        <p:txBody>
          <a:bodyPr/>
          <a:p>
            <a:endParaRPr lang="zh-CN" altLang="en-US"/>
          </a:p>
        </p:txBody>
      </p:sp>
    </p:spTree>
    <p:custDataLst>
      <p:tags r:id="rId3"/>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数学推导</a:t>
            </a:r>
            <a:r>
              <a:rPr lang="zh-CN" altLang="en-US"/>
              <a:t>过程</a:t>
            </a:r>
            <a:endParaRPr lang="zh-CN" altLang="en-US"/>
          </a:p>
        </p:txBody>
      </p:sp>
      <p:sp>
        <p:nvSpPr>
          <p:cNvPr id="4" name="文本框 3"/>
          <p:cNvSpPr txBox="1"/>
          <p:nvPr/>
        </p:nvSpPr>
        <p:spPr>
          <a:xfrm>
            <a:off x="696595" y="1664335"/>
            <a:ext cx="9897745" cy="368300"/>
          </a:xfrm>
          <a:prstGeom prst="rect">
            <a:avLst/>
          </a:prstGeom>
          <a:noFill/>
        </p:spPr>
        <p:txBody>
          <a:bodyPr wrap="square" rtlCol="0">
            <a:spAutoFit/>
          </a:bodyPr>
          <a:p>
            <a:r>
              <a:rPr lang="zh-CN" altLang="en-US"/>
              <a:t>要让近似后验分布</a:t>
            </a:r>
            <a:r>
              <a:rPr lang="en-US" altLang="zh-CN"/>
              <a:t>q(z|X)</a:t>
            </a:r>
            <a:r>
              <a:rPr lang="zh-CN" altLang="en-US"/>
              <a:t>去贴近真实后验</a:t>
            </a:r>
            <a:r>
              <a:rPr lang="en-US" altLang="zh-CN"/>
              <a:t>P(z|X)</a:t>
            </a:r>
            <a:r>
              <a:rPr lang="zh-CN" altLang="en-US"/>
              <a:t>，可以使用</a:t>
            </a:r>
            <a:r>
              <a:rPr lang="en-US" altLang="zh-CN"/>
              <a:t>KL</a:t>
            </a:r>
            <a:r>
              <a:rPr lang="zh-CN" altLang="en-US"/>
              <a:t>散度</a:t>
            </a:r>
            <a:r>
              <a:rPr lang="zh-CN" altLang="en-US"/>
              <a:t>公式：</a:t>
            </a:r>
            <a:endParaRPr lang="zh-CN" altLang="en-US"/>
          </a:p>
        </p:txBody>
      </p:sp>
      <p:sp>
        <p:nvSpPr>
          <p:cNvPr id="5" name="文本框 4"/>
          <p:cNvSpPr txBox="1"/>
          <p:nvPr/>
        </p:nvSpPr>
        <p:spPr>
          <a:xfrm>
            <a:off x="4340860" y="187960"/>
            <a:ext cx="7369175" cy="1198880"/>
          </a:xfrm>
          <a:prstGeom prst="rect">
            <a:avLst/>
          </a:prstGeom>
          <a:noFill/>
        </p:spPr>
        <p:txBody>
          <a:bodyPr wrap="square" rtlCol="0">
            <a:spAutoFit/>
          </a:bodyPr>
          <a:p>
            <a:r>
              <a:rPr lang="en-US" altLang="zh-CN"/>
              <a:t>KL</a:t>
            </a:r>
            <a:r>
              <a:rPr lang="zh-CN" altLang="en-US"/>
              <a:t>散度（</a:t>
            </a:r>
            <a:r>
              <a:rPr lang="en-US" altLang="zh-CN"/>
              <a:t>Kullback-Leibler Divergence</a:t>
            </a:r>
            <a:r>
              <a:rPr lang="zh-CN" altLang="en-US"/>
              <a:t>），也称为相对熵，是信息论中的一个概念，用于衡量两个概率分布间的差异。它起源于统计学家</a:t>
            </a:r>
            <a:r>
              <a:rPr lang="en-US" altLang="zh-CN"/>
              <a:t>Kullback</a:t>
            </a:r>
            <a:r>
              <a:rPr lang="zh-CN" altLang="en-US"/>
              <a:t>和</a:t>
            </a:r>
            <a:r>
              <a:rPr lang="en-US" altLang="zh-CN"/>
              <a:t>Leibler</a:t>
            </a:r>
            <a:r>
              <a:rPr lang="zh-CN" altLang="en-US"/>
              <a:t>的工作，它的本质是衡量在用一个分布来近似另一个分布时，引入的信息损失或者说误差：</a:t>
            </a:r>
            <a:endParaRPr lang="zh-CN" altLang="en-US"/>
          </a:p>
        </p:txBody>
      </p:sp>
      <p:pic>
        <p:nvPicPr>
          <p:cNvPr id="6" name="图片 5"/>
          <p:cNvPicPr>
            <a:picLocks noChangeAspect="1"/>
          </p:cNvPicPr>
          <p:nvPr/>
        </p:nvPicPr>
        <p:blipFill>
          <a:blip r:embed="rId2"/>
          <a:stretch>
            <a:fillRect/>
          </a:stretch>
        </p:blipFill>
        <p:spPr>
          <a:xfrm>
            <a:off x="246380" y="2139315"/>
            <a:ext cx="2419350" cy="946150"/>
          </a:xfrm>
          <a:prstGeom prst="rect">
            <a:avLst/>
          </a:prstGeom>
        </p:spPr>
      </p:pic>
      <p:pic>
        <p:nvPicPr>
          <p:cNvPr id="7" name="图片 6"/>
          <p:cNvPicPr>
            <a:picLocks noChangeAspect="1"/>
          </p:cNvPicPr>
          <p:nvPr/>
        </p:nvPicPr>
        <p:blipFill>
          <a:blip r:embed="rId3"/>
          <a:stretch>
            <a:fillRect/>
          </a:stretch>
        </p:blipFill>
        <p:spPr>
          <a:xfrm>
            <a:off x="8276590" y="1061720"/>
            <a:ext cx="2672715" cy="495935"/>
          </a:xfrm>
          <a:prstGeom prst="rect">
            <a:avLst/>
          </a:prstGeom>
        </p:spPr>
      </p:pic>
      <p:pic>
        <p:nvPicPr>
          <p:cNvPr id="8" name="图片 7"/>
          <p:cNvPicPr>
            <a:picLocks noChangeAspect="1"/>
          </p:cNvPicPr>
          <p:nvPr/>
        </p:nvPicPr>
        <p:blipFill>
          <a:blip r:embed="rId4"/>
          <a:stretch>
            <a:fillRect/>
          </a:stretch>
        </p:blipFill>
        <p:spPr>
          <a:xfrm>
            <a:off x="2596515" y="2519045"/>
            <a:ext cx="2854325" cy="563880"/>
          </a:xfrm>
          <a:prstGeom prst="rect">
            <a:avLst/>
          </a:prstGeom>
        </p:spPr>
      </p:pic>
      <p:pic>
        <p:nvPicPr>
          <p:cNvPr id="9" name="图片 8"/>
          <p:cNvPicPr>
            <a:picLocks noChangeAspect="1"/>
          </p:cNvPicPr>
          <p:nvPr/>
        </p:nvPicPr>
        <p:blipFill>
          <a:blip r:embed="rId5"/>
          <a:stretch>
            <a:fillRect/>
          </a:stretch>
        </p:blipFill>
        <p:spPr>
          <a:xfrm>
            <a:off x="5422265" y="2591435"/>
            <a:ext cx="3851910" cy="491490"/>
          </a:xfrm>
          <a:prstGeom prst="rect">
            <a:avLst/>
          </a:prstGeom>
        </p:spPr>
      </p:pic>
      <p:pic>
        <p:nvPicPr>
          <p:cNvPr id="10" name="图片 9"/>
          <p:cNvPicPr>
            <a:picLocks noChangeAspect="1"/>
          </p:cNvPicPr>
          <p:nvPr/>
        </p:nvPicPr>
        <p:blipFill>
          <a:blip r:embed="rId6"/>
          <a:stretch>
            <a:fillRect/>
          </a:stretch>
        </p:blipFill>
        <p:spPr>
          <a:xfrm>
            <a:off x="9167495" y="2581275"/>
            <a:ext cx="2917825" cy="501650"/>
          </a:xfrm>
          <a:prstGeom prst="rect">
            <a:avLst/>
          </a:prstGeom>
        </p:spPr>
      </p:pic>
      <p:pic>
        <p:nvPicPr>
          <p:cNvPr id="11" name="图片 10"/>
          <p:cNvPicPr>
            <a:picLocks noChangeAspect="1"/>
          </p:cNvPicPr>
          <p:nvPr/>
        </p:nvPicPr>
        <p:blipFill>
          <a:blip r:embed="rId7"/>
          <a:stretch>
            <a:fillRect/>
          </a:stretch>
        </p:blipFill>
        <p:spPr>
          <a:xfrm>
            <a:off x="11577320" y="2684780"/>
            <a:ext cx="647700" cy="304800"/>
          </a:xfrm>
          <a:prstGeom prst="rect">
            <a:avLst/>
          </a:prstGeom>
        </p:spPr>
      </p:pic>
      <p:sp>
        <p:nvSpPr>
          <p:cNvPr id="12" name="文本框 11"/>
          <p:cNvSpPr txBox="1"/>
          <p:nvPr/>
        </p:nvSpPr>
        <p:spPr>
          <a:xfrm>
            <a:off x="581025" y="3486785"/>
            <a:ext cx="4064000" cy="368300"/>
          </a:xfrm>
          <a:prstGeom prst="rect">
            <a:avLst/>
          </a:prstGeom>
          <a:noFill/>
        </p:spPr>
        <p:txBody>
          <a:bodyPr wrap="square" rtlCol="0">
            <a:spAutoFit/>
          </a:bodyPr>
          <a:p>
            <a:r>
              <a:rPr lang="zh-CN" altLang="en-US"/>
              <a:t>对调一下</a:t>
            </a:r>
            <a:r>
              <a:rPr lang="zh-CN" altLang="en-US"/>
              <a:t>得到：</a:t>
            </a:r>
            <a:endParaRPr lang="zh-CN" altLang="en-US"/>
          </a:p>
        </p:txBody>
      </p:sp>
      <p:pic>
        <p:nvPicPr>
          <p:cNvPr id="13" name="图片 12"/>
          <p:cNvPicPr>
            <a:picLocks noChangeAspect="1"/>
          </p:cNvPicPr>
          <p:nvPr/>
        </p:nvPicPr>
        <p:blipFill>
          <a:blip r:embed="rId8"/>
          <a:stretch>
            <a:fillRect/>
          </a:stretch>
        </p:blipFill>
        <p:spPr>
          <a:xfrm>
            <a:off x="2520315" y="3428365"/>
            <a:ext cx="5426710" cy="506095"/>
          </a:xfrm>
          <a:prstGeom prst="rect">
            <a:avLst/>
          </a:prstGeom>
        </p:spPr>
      </p:pic>
      <p:sp>
        <p:nvSpPr>
          <p:cNvPr id="14" name="文本框 13"/>
          <p:cNvSpPr txBox="1"/>
          <p:nvPr/>
        </p:nvSpPr>
        <p:spPr>
          <a:xfrm>
            <a:off x="608330" y="3961765"/>
            <a:ext cx="10798810" cy="645160"/>
          </a:xfrm>
          <a:prstGeom prst="rect">
            <a:avLst/>
          </a:prstGeom>
          <a:noFill/>
        </p:spPr>
        <p:txBody>
          <a:bodyPr wrap="square" rtlCol="0">
            <a:spAutoFit/>
          </a:bodyPr>
          <a:p>
            <a:r>
              <a:rPr lang="zh-CN" altLang="en-US"/>
              <a:t>根据最大似然</a:t>
            </a:r>
            <a:r>
              <a:rPr lang="zh-CN" altLang="en-US"/>
              <a:t>估计原则，</a:t>
            </a:r>
            <a:r>
              <a:rPr lang="en-US" altLang="zh-CN">
                <a:sym typeface="+mn-ea"/>
              </a:rPr>
              <a:t>VAE</a:t>
            </a:r>
            <a:r>
              <a:rPr lang="zh-CN" altLang="en-US">
                <a:sym typeface="+mn-ea"/>
              </a:rPr>
              <a:t>的损失函数也是需要最大化，并且由于需要</a:t>
            </a:r>
            <a:r>
              <a:rPr lang="en-US" altLang="zh-CN">
                <a:sym typeface="+mn-ea"/>
              </a:rPr>
              <a:t>q(z|X)</a:t>
            </a:r>
            <a:r>
              <a:rPr lang="zh-CN" altLang="en-US">
                <a:sym typeface="+mn-ea"/>
              </a:rPr>
              <a:t>去贴近</a:t>
            </a:r>
            <a:r>
              <a:rPr lang="en-US" altLang="zh-CN">
                <a:sym typeface="+mn-ea"/>
              </a:rPr>
              <a:t>P(z|X)</a:t>
            </a:r>
            <a:r>
              <a:rPr lang="zh-CN" altLang="en-US">
                <a:sym typeface="+mn-ea"/>
              </a:rPr>
              <a:t>，所以</a:t>
            </a:r>
            <a:r>
              <a:rPr lang="en-US" altLang="zh-CN">
                <a:sym typeface="+mn-ea"/>
              </a:rPr>
              <a:t>KL(q||p)</a:t>
            </a:r>
            <a:r>
              <a:rPr lang="zh-CN" altLang="en-US">
                <a:sym typeface="+mn-ea"/>
              </a:rPr>
              <a:t>需要最小化。</a:t>
            </a:r>
            <a:r>
              <a:rPr lang="zh-CN" altLang="en-US">
                <a:sym typeface="+mn-ea"/>
              </a:rPr>
              <a:t>也就是：</a:t>
            </a:r>
            <a:endParaRPr lang="zh-CN" altLang="en-US">
              <a:sym typeface="+mn-ea"/>
            </a:endParaRPr>
          </a:p>
        </p:txBody>
      </p:sp>
      <p:pic>
        <p:nvPicPr>
          <p:cNvPr id="15" name="图片 14"/>
          <p:cNvPicPr>
            <a:picLocks noChangeAspect="1"/>
          </p:cNvPicPr>
          <p:nvPr/>
        </p:nvPicPr>
        <p:blipFill>
          <a:blip r:embed="rId9"/>
          <a:stretch>
            <a:fillRect/>
          </a:stretch>
        </p:blipFill>
        <p:spPr>
          <a:xfrm>
            <a:off x="7277100" y="5287645"/>
            <a:ext cx="4191000" cy="628650"/>
          </a:xfrm>
          <a:prstGeom prst="rect">
            <a:avLst/>
          </a:prstGeom>
        </p:spPr>
      </p:pic>
      <p:pic>
        <p:nvPicPr>
          <p:cNvPr id="17" name="图片 16"/>
          <p:cNvPicPr>
            <a:picLocks noChangeAspect="1"/>
          </p:cNvPicPr>
          <p:nvPr/>
        </p:nvPicPr>
        <p:blipFill>
          <a:blip r:embed="rId10"/>
          <a:stretch>
            <a:fillRect/>
          </a:stretch>
        </p:blipFill>
        <p:spPr>
          <a:xfrm>
            <a:off x="2596515" y="4520565"/>
            <a:ext cx="6886575" cy="571500"/>
          </a:xfrm>
          <a:prstGeom prst="rect">
            <a:avLst/>
          </a:prstGeom>
        </p:spPr>
      </p:pic>
      <p:sp>
        <p:nvSpPr>
          <p:cNvPr id="18" name="文本框 17"/>
          <p:cNvSpPr txBox="1"/>
          <p:nvPr/>
        </p:nvSpPr>
        <p:spPr>
          <a:xfrm>
            <a:off x="466090" y="5396865"/>
            <a:ext cx="7193915" cy="368300"/>
          </a:xfrm>
          <a:prstGeom prst="rect">
            <a:avLst/>
          </a:prstGeom>
          <a:noFill/>
        </p:spPr>
        <p:txBody>
          <a:bodyPr wrap="square" rtlCol="0">
            <a:spAutoFit/>
          </a:bodyPr>
          <a:p>
            <a:r>
              <a:rPr lang="en-US" altLang="zh-CN"/>
              <a:t>Min KL</a:t>
            </a:r>
            <a:r>
              <a:rPr lang="zh-CN" altLang="en-US"/>
              <a:t>的值一定会大于等于零，</a:t>
            </a:r>
            <a:r>
              <a:rPr lang="zh-CN" altLang="en-US"/>
              <a:t>只需要最大化第一项即可，也就是：</a:t>
            </a:r>
            <a:endParaRPr lang="zh-CN" altLang="en-US"/>
          </a:p>
        </p:txBody>
      </p:sp>
    </p:spTree>
    <p:custDataLst>
      <p:tags r:id="rId1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ELBO</a:t>
            </a:r>
            <a:r>
              <a:rPr lang="zh-CN" altLang="en-US"/>
              <a:t>的求解</a:t>
            </a:r>
            <a:r>
              <a:rPr lang="zh-CN" altLang="en-US"/>
              <a:t>过程</a:t>
            </a:r>
            <a:endParaRPr lang="zh-CN" altLang="en-US"/>
          </a:p>
        </p:txBody>
      </p:sp>
      <p:pic>
        <p:nvPicPr>
          <p:cNvPr id="4" name="图片 3"/>
          <p:cNvPicPr>
            <a:picLocks noChangeAspect="1"/>
          </p:cNvPicPr>
          <p:nvPr/>
        </p:nvPicPr>
        <p:blipFill>
          <a:blip r:embed="rId2"/>
          <a:stretch>
            <a:fillRect/>
          </a:stretch>
        </p:blipFill>
        <p:spPr>
          <a:xfrm>
            <a:off x="608330" y="1554480"/>
            <a:ext cx="2895600" cy="628650"/>
          </a:xfrm>
          <a:prstGeom prst="rect">
            <a:avLst/>
          </a:prstGeom>
        </p:spPr>
      </p:pic>
      <p:pic>
        <p:nvPicPr>
          <p:cNvPr id="5" name="图片 4"/>
          <p:cNvPicPr>
            <a:picLocks noChangeAspect="1"/>
          </p:cNvPicPr>
          <p:nvPr/>
        </p:nvPicPr>
        <p:blipFill>
          <a:blip r:embed="rId3"/>
          <a:stretch>
            <a:fillRect/>
          </a:stretch>
        </p:blipFill>
        <p:spPr>
          <a:xfrm>
            <a:off x="3503930" y="1607185"/>
            <a:ext cx="3015615" cy="575945"/>
          </a:xfrm>
          <a:prstGeom prst="rect">
            <a:avLst/>
          </a:prstGeom>
        </p:spPr>
      </p:pic>
      <p:pic>
        <p:nvPicPr>
          <p:cNvPr id="6" name="图片 5"/>
          <p:cNvPicPr>
            <a:picLocks noChangeAspect="1"/>
          </p:cNvPicPr>
          <p:nvPr/>
        </p:nvPicPr>
        <p:blipFill>
          <a:blip r:embed="rId4"/>
          <a:stretch>
            <a:fillRect/>
          </a:stretch>
        </p:blipFill>
        <p:spPr>
          <a:xfrm>
            <a:off x="6519545" y="1607185"/>
            <a:ext cx="5295900" cy="558165"/>
          </a:xfrm>
          <a:prstGeom prst="rect">
            <a:avLst/>
          </a:prstGeom>
        </p:spPr>
      </p:pic>
      <p:pic>
        <p:nvPicPr>
          <p:cNvPr id="7" name="图片 6"/>
          <p:cNvPicPr>
            <a:picLocks noChangeAspect="1"/>
          </p:cNvPicPr>
          <p:nvPr/>
        </p:nvPicPr>
        <p:blipFill>
          <a:blip r:embed="rId5"/>
          <a:stretch>
            <a:fillRect/>
          </a:stretch>
        </p:blipFill>
        <p:spPr>
          <a:xfrm>
            <a:off x="6635115" y="2400300"/>
            <a:ext cx="5064760" cy="466090"/>
          </a:xfrm>
          <a:prstGeom prst="rect">
            <a:avLst/>
          </a:prstGeom>
        </p:spPr>
      </p:pic>
      <p:sp>
        <p:nvSpPr>
          <p:cNvPr id="8" name="文本框 7"/>
          <p:cNvSpPr txBox="1"/>
          <p:nvPr/>
        </p:nvSpPr>
        <p:spPr>
          <a:xfrm>
            <a:off x="803910" y="3399790"/>
            <a:ext cx="8415020" cy="368300"/>
          </a:xfrm>
          <a:prstGeom prst="rect">
            <a:avLst/>
          </a:prstGeom>
          <a:noFill/>
        </p:spPr>
        <p:txBody>
          <a:bodyPr wrap="square" rtlCol="0">
            <a:spAutoFit/>
          </a:bodyPr>
          <a:p>
            <a:r>
              <a:rPr lang="zh-CN" altLang="en-US"/>
              <a:t>这样就得到了</a:t>
            </a:r>
            <a:r>
              <a:rPr lang="zh-CN" altLang="en-US"/>
              <a:t>最终损失函数，根据习惯，改成一个最小化的函数：</a:t>
            </a:r>
            <a:endParaRPr lang="zh-CN" altLang="en-US"/>
          </a:p>
        </p:txBody>
      </p:sp>
      <p:pic>
        <p:nvPicPr>
          <p:cNvPr id="9" name="图片 8"/>
          <p:cNvPicPr>
            <a:picLocks noChangeAspect="1"/>
          </p:cNvPicPr>
          <p:nvPr/>
        </p:nvPicPr>
        <p:blipFill>
          <a:blip r:embed="rId6"/>
          <a:stretch>
            <a:fillRect/>
          </a:stretch>
        </p:blipFill>
        <p:spPr>
          <a:xfrm>
            <a:off x="2537460" y="3768090"/>
            <a:ext cx="6450330" cy="429260"/>
          </a:xfrm>
          <a:prstGeom prst="rect">
            <a:avLst/>
          </a:prstGeom>
        </p:spPr>
      </p:pic>
      <p:sp>
        <p:nvSpPr>
          <p:cNvPr id="10" name="文本框 9"/>
          <p:cNvSpPr txBox="1"/>
          <p:nvPr/>
        </p:nvSpPr>
        <p:spPr>
          <a:xfrm>
            <a:off x="735965" y="4534535"/>
            <a:ext cx="10498455" cy="922020"/>
          </a:xfrm>
          <a:prstGeom prst="rect">
            <a:avLst/>
          </a:prstGeom>
          <a:noFill/>
        </p:spPr>
        <p:txBody>
          <a:bodyPr wrap="square" rtlCol="0">
            <a:spAutoFit/>
          </a:bodyPr>
          <a:p>
            <a:r>
              <a:rPr lang="zh-CN" altLang="en-US"/>
              <a:t>第一项称为重构项，第二项称为正则化</a:t>
            </a:r>
            <a:r>
              <a:rPr lang="zh-CN" altLang="en-US"/>
              <a:t>项。</a:t>
            </a:r>
            <a:endParaRPr lang="zh-CN" altLang="en-US"/>
          </a:p>
          <a:p>
            <a:r>
              <a:rPr lang="zh-CN" altLang="en-US"/>
              <a:t>但是因为</a:t>
            </a:r>
            <a:r>
              <a:rPr lang="en-US" altLang="zh-CN"/>
              <a:t>VAE</a:t>
            </a:r>
            <a:r>
              <a:rPr lang="zh-CN" altLang="en-US"/>
              <a:t>是从潜在空间，也就是一个高斯分布中随机采样得到潜在表示</a:t>
            </a:r>
            <a:r>
              <a:rPr lang="en-US" altLang="zh-CN"/>
              <a:t>z</a:t>
            </a:r>
            <a:r>
              <a:rPr lang="zh-CN" altLang="en-US"/>
              <a:t>的，</a:t>
            </a:r>
            <a:r>
              <a:rPr lang="zh-CN" altLang="en-US"/>
              <a:t>随机采样这个过程是不可导的，这就导致训练过程中无法反向传播，为了解决这个问题，</a:t>
            </a:r>
            <a:r>
              <a:rPr lang="en-US" altLang="zh-CN"/>
              <a:t>VAE</a:t>
            </a:r>
            <a:r>
              <a:rPr lang="zh-CN" altLang="en-US"/>
              <a:t>使用</a:t>
            </a:r>
            <a:r>
              <a:rPr lang="zh-CN" altLang="en-US"/>
              <a:t>了重参数</a:t>
            </a:r>
            <a:r>
              <a:rPr lang="zh-CN" altLang="en-US"/>
              <a:t>技巧。</a:t>
            </a:r>
            <a:endParaRPr lang="zh-CN" altLang="en-US"/>
          </a:p>
        </p:txBody>
      </p:sp>
    </p:spTree>
    <p:custDataLst>
      <p:tags r:id="rId7"/>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重参数</a:t>
            </a:r>
            <a:r>
              <a:rPr lang="zh-CN" altLang="en-US"/>
              <a:t>技巧</a:t>
            </a:r>
            <a:endParaRPr lang="zh-CN" altLang="en-US"/>
          </a:p>
        </p:txBody>
      </p:sp>
      <p:sp>
        <p:nvSpPr>
          <p:cNvPr id="4" name="文本框 3"/>
          <p:cNvSpPr txBox="1"/>
          <p:nvPr/>
        </p:nvSpPr>
        <p:spPr>
          <a:xfrm>
            <a:off x="581025" y="1596390"/>
            <a:ext cx="4064000" cy="368300"/>
          </a:xfrm>
          <a:prstGeom prst="rect">
            <a:avLst/>
          </a:prstGeom>
          <a:noFill/>
        </p:spPr>
        <p:txBody>
          <a:bodyPr wrap="square" rtlCol="0">
            <a:spAutoFit/>
          </a:bodyPr>
          <a:p>
            <a:r>
              <a:rPr lang="zh-CN" altLang="en-US"/>
              <a:t>对于潜在空间</a:t>
            </a:r>
            <a:r>
              <a:rPr lang="en-US" altLang="zh-CN"/>
              <a:t>Z</a:t>
            </a:r>
            <a:r>
              <a:rPr lang="zh-CN" altLang="en-US"/>
              <a:t>，使用正态分布</a:t>
            </a:r>
            <a:r>
              <a:rPr lang="zh-CN" altLang="en-US"/>
              <a:t>标准化：</a:t>
            </a:r>
            <a:endParaRPr lang="zh-CN" altLang="en-US"/>
          </a:p>
        </p:txBody>
      </p:sp>
      <p:pic>
        <p:nvPicPr>
          <p:cNvPr id="5" name="图片 4"/>
          <p:cNvPicPr>
            <a:picLocks noChangeAspect="1"/>
          </p:cNvPicPr>
          <p:nvPr/>
        </p:nvPicPr>
        <p:blipFill>
          <a:blip r:embed="rId2"/>
          <a:stretch>
            <a:fillRect/>
          </a:stretch>
        </p:blipFill>
        <p:spPr>
          <a:xfrm>
            <a:off x="4645025" y="1494790"/>
            <a:ext cx="2971800" cy="571500"/>
          </a:xfrm>
          <a:prstGeom prst="rect">
            <a:avLst/>
          </a:prstGeom>
        </p:spPr>
      </p:pic>
      <p:sp>
        <p:nvSpPr>
          <p:cNvPr id="6" name="文本框 5"/>
          <p:cNvSpPr txBox="1"/>
          <p:nvPr/>
        </p:nvSpPr>
        <p:spPr>
          <a:xfrm>
            <a:off x="581025" y="1964690"/>
            <a:ext cx="10996295" cy="1476375"/>
          </a:xfrm>
          <a:prstGeom prst="rect">
            <a:avLst/>
          </a:prstGeom>
          <a:noFill/>
        </p:spPr>
        <p:txBody>
          <a:bodyPr wrap="square" rtlCol="0">
            <a:spAutoFit/>
          </a:bodyPr>
          <a:p>
            <a:r>
              <a:rPr lang="zh-CN" altLang="en-US"/>
              <a:t>即，</a:t>
            </a:r>
            <a:r>
              <a:rPr lang="en-US" altLang="zh-CN"/>
              <a:t>(z − μ) / σ </a:t>
            </a:r>
            <a:r>
              <a:rPr lang="zh-CN" altLang="en-US"/>
              <a:t>服从均值为</a:t>
            </a:r>
            <a:r>
              <a:rPr lang="en-US" altLang="zh-CN"/>
              <a:t> 0</a:t>
            </a:r>
            <a:r>
              <a:rPr lang="zh-CN" altLang="en-US"/>
              <a:t>，方差为</a:t>
            </a:r>
            <a:r>
              <a:rPr lang="en-US" altLang="zh-CN"/>
              <a:t> 1 </a:t>
            </a:r>
            <a:r>
              <a:rPr lang="zh-CN" altLang="en-US"/>
              <a:t>的标准正态分布。因此</a:t>
            </a:r>
            <a:r>
              <a:rPr lang="en-US" altLang="zh-CN"/>
              <a:t>VAE</a:t>
            </a:r>
            <a:r>
              <a:rPr lang="zh-CN" altLang="en-US"/>
              <a:t>引入噪声项</a:t>
            </a:r>
            <a:r>
              <a:rPr lang="en-US" altLang="zh-CN"/>
              <a:t> ε</a:t>
            </a:r>
            <a:r>
              <a:rPr lang="zh-CN" altLang="en-US"/>
              <a:t>，令</a:t>
            </a:r>
            <a:r>
              <a:rPr lang="en-US" altLang="zh-CN"/>
              <a:t> ε = (z − μ) / σ</a:t>
            </a:r>
            <a:r>
              <a:rPr lang="zh-CN" altLang="en-US"/>
              <a:t>，从而将原本</a:t>
            </a:r>
            <a:r>
              <a:rPr lang="en-US" altLang="zh-CN"/>
              <a:t> </a:t>
            </a:r>
            <a:r>
              <a:rPr lang="zh-CN" altLang="en-US"/>
              <a:t>从</a:t>
            </a:r>
            <a:r>
              <a:rPr lang="en-US" altLang="zh-CN"/>
              <a:t> N(μ, σ^2) </a:t>
            </a:r>
            <a:r>
              <a:rPr lang="zh-CN" altLang="en-US"/>
              <a:t>中采样得到</a:t>
            </a:r>
            <a:r>
              <a:rPr lang="en-US" altLang="zh-CN"/>
              <a:t> z </a:t>
            </a:r>
            <a:r>
              <a:rPr lang="zh-CN" altLang="en-US"/>
              <a:t>的操作转换成了</a:t>
            </a:r>
            <a:r>
              <a:rPr lang="en-US" altLang="zh-CN"/>
              <a:t> </a:t>
            </a:r>
            <a:r>
              <a:rPr lang="zh-CN" altLang="en-US"/>
              <a:t>从</a:t>
            </a:r>
            <a:r>
              <a:rPr lang="en-US" altLang="zh-CN"/>
              <a:t> N(0, 1) </a:t>
            </a:r>
            <a:r>
              <a:rPr lang="zh-CN" altLang="en-US"/>
              <a:t>中采样一个</a:t>
            </a:r>
            <a:r>
              <a:rPr lang="en-US" altLang="zh-CN"/>
              <a:t> ε</a:t>
            </a:r>
            <a:r>
              <a:rPr lang="zh-CN" altLang="en-US"/>
              <a:t>，令</a:t>
            </a:r>
            <a:r>
              <a:rPr lang="en-US" altLang="zh-CN"/>
              <a:t> z = μ + ε*σ</a:t>
            </a:r>
            <a:r>
              <a:rPr lang="zh-CN" altLang="en-US"/>
              <a:t>。如此一来，梯度计算可以通过</a:t>
            </a:r>
            <a:r>
              <a:rPr lang="en-US" altLang="zh-CN"/>
              <a:t> μ </a:t>
            </a:r>
            <a:r>
              <a:rPr lang="zh-CN" altLang="en-US"/>
              <a:t>和</a:t>
            </a:r>
            <a:r>
              <a:rPr lang="en-US" altLang="zh-CN"/>
              <a:t> σ </a:t>
            </a:r>
            <a:r>
              <a:rPr lang="zh-CN" altLang="en-US"/>
              <a:t>直接传递，将随机性转移到了一个与模型参数无关的变量上，而不再涉及对随机采样的梯度，梯度不会被</a:t>
            </a:r>
            <a:r>
              <a:rPr lang="zh-CN" altLang="en-US"/>
              <a:t>截断，改为采样的结果参与，使得整个模型可训练了。</a:t>
            </a:r>
            <a:endParaRPr lang="zh-CN" altLang="en-US"/>
          </a:p>
          <a:p>
            <a:endParaRPr lang="en-US" altLang="zh-CN"/>
          </a:p>
        </p:txBody>
      </p:sp>
      <p:pic>
        <p:nvPicPr>
          <p:cNvPr id="7" name="图片 6"/>
          <p:cNvPicPr>
            <a:picLocks noChangeAspect="1"/>
          </p:cNvPicPr>
          <p:nvPr/>
        </p:nvPicPr>
        <p:blipFill>
          <a:blip r:embed="rId3"/>
          <a:stretch>
            <a:fillRect/>
          </a:stretch>
        </p:blipFill>
        <p:spPr>
          <a:xfrm>
            <a:off x="1123950" y="3223895"/>
            <a:ext cx="2571750" cy="590550"/>
          </a:xfrm>
          <a:prstGeom prst="rect">
            <a:avLst/>
          </a:prstGeom>
        </p:spPr>
      </p:pic>
      <p:pic>
        <p:nvPicPr>
          <p:cNvPr id="8" name="图片 7"/>
          <p:cNvPicPr>
            <a:picLocks noChangeAspect="1"/>
          </p:cNvPicPr>
          <p:nvPr/>
        </p:nvPicPr>
        <p:blipFill>
          <a:blip r:embed="rId4"/>
          <a:stretch>
            <a:fillRect/>
          </a:stretch>
        </p:blipFill>
        <p:spPr>
          <a:xfrm>
            <a:off x="4012565" y="3348990"/>
            <a:ext cx="1800225" cy="523875"/>
          </a:xfrm>
          <a:prstGeom prst="rect">
            <a:avLst/>
          </a:prstGeom>
        </p:spPr>
      </p:pic>
      <p:pic>
        <p:nvPicPr>
          <p:cNvPr id="9" name="图片 8"/>
          <p:cNvPicPr>
            <a:picLocks noChangeAspect="1"/>
          </p:cNvPicPr>
          <p:nvPr/>
        </p:nvPicPr>
        <p:blipFill>
          <a:blip r:embed="rId5"/>
          <a:stretch>
            <a:fillRect/>
          </a:stretch>
        </p:blipFill>
        <p:spPr>
          <a:xfrm>
            <a:off x="1292860" y="3814445"/>
            <a:ext cx="1543050" cy="514350"/>
          </a:xfrm>
          <a:prstGeom prst="rect">
            <a:avLst/>
          </a:prstGeom>
        </p:spPr>
      </p:pic>
      <p:pic>
        <p:nvPicPr>
          <p:cNvPr id="10" name="图片 9"/>
          <p:cNvPicPr>
            <a:picLocks noChangeAspect="1"/>
          </p:cNvPicPr>
          <p:nvPr/>
        </p:nvPicPr>
        <p:blipFill>
          <a:blip r:embed="rId6"/>
          <a:stretch>
            <a:fillRect/>
          </a:stretch>
        </p:blipFill>
        <p:spPr>
          <a:xfrm>
            <a:off x="1123950" y="4664075"/>
            <a:ext cx="4448175" cy="895350"/>
          </a:xfrm>
          <a:prstGeom prst="rect">
            <a:avLst/>
          </a:prstGeom>
        </p:spPr>
      </p:pic>
      <p:sp>
        <p:nvSpPr>
          <p:cNvPr id="11" name="文本框 10"/>
          <p:cNvSpPr txBox="1"/>
          <p:nvPr/>
        </p:nvSpPr>
        <p:spPr>
          <a:xfrm>
            <a:off x="716280" y="5744210"/>
            <a:ext cx="11069955" cy="645160"/>
          </a:xfrm>
          <a:prstGeom prst="rect">
            <a:avLst/>
          </a:prstGeom>
          <a:noFill/>
        </p:spPr>
        <p:txBody>
          <a:bodyPr wrap="square" rtlCol="0">
            <a:spAutoFit/>
          </a:bodyPr>
          <a:p>
            <a:r>
              <a:rPr lang="zh-CN" altLang="en-US"/>
              <a:t>可以看到先从正态分布采样后，再经过标准化后，与直接从</a:t>
            </a:r>
            <a:r>
              <a:rPr lang="en-US" altLang="zh-CN"/>
              <a:t>q(z|x)</a:t>
            </a:r>
            <a:r>
              <a:rPr lang="zh-CN" altLang="en-US"/>
              <a:t>采样的均值与</a:t>
            </a:r>
            <a:r>
              <a:rPr lang="zh-CN" altLang="en-US"/>
              <a:t>方差一模一样。这样一来避免了从</a:t>
            </a:r>
            <a:r>
              <a:rPr lang="en-US" altLang="zh-CN"/>
              <a:t>q(z|x)</a:t>
            </a:r>
            <a:r>
              <a:rPr lang="zh-CN" altLang="en-US"/>
              <a:t>中直接采样，从而可以实现反向传播。</a:t>
            </a:r>
            <a:endParaRPr lang="zh-CN" altLang="en-US"/>
          </a:p>
        </p:txBody>
      </p:sp>
    </p:spTree>
    <p:custDataLst>
      <p:tags r:id="rId7"/>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重参数</a:t>
            </a:r>
            <a:r>
              <a:rPr lang="zh-CN" altLang="en-US"/>
              <a:t>技巧</a:t>
            </a:r>
            <a:endParaRPr lang="zh-CN" altLang="en-US"/>
          </a:p>
        </p:txBody>
      </p:sp>
      <p:sp>
        <p:nvSpPr>
          <p:cNvPr id="3" name="内容占位符 2"/>
          <p:cNvSpPr>
            <a:spLocks noGrp="1"/>
          </p:cNvSpPr>
          <p:nvPr>
            <p:ph idx="1"/>
            <p:custDataLst>
              <p:tags r:id="rId2"/>
            </p:custDataLst>
          </p:nvPr>
        </p:nvSpPr>
        <p:spPr/>
        <p:txBody>
          <a:bodyPr>
            <a:normAutofit lnSpcReduction="10000"/>
          </a:bodyPr>
          <a:p>
            <a:pPr marL="0" indent="0">
              <a:buNone/>
            </a:pPr>
            <a:r>
              <a:rPr lang="zh-CN" altLang="en-US"/>
              <a:t>引入重参数化后，把</a:t>
            </a:r>
            <a:r>
              <a:rPr lang="en-US" altLang="zh-CN"/>
              <a:t>                        </a:t>
            </a:r>
            <a:r>
              <a:rPr lang="zh-CN" altLang="en-US"/>
              <a:t>改写成对标准正态分布</a:t>
            </a:r>
            <a:r>
              <a:rPr lang="en-US" altLang="zh-CN"/>
              <a:t>                       </a:t>
            </a:r>
            <a:r>
              <a:rPr lang="zh-CN" altLang="en-US"/>
              <a:t>的期望：</a:t>
            </a:r>
            <a:endParaRPr lang="zh-CN" altLang="en-US"/>
          </a:p>
          <a:p>
            <a:pPr marL="0" indent="0">
              <a:buNone/>
            </a:pPr>
            <a:endParaRPr lang="zh-CN" altLang="en-US"/>
          </a:p>
          <a:p>
            <a:pPr marL="0" indent="0">
              <a:buNone/>
            </a:pPr>
            <a:r>
              <a:rPr lang="zh-CN" altLang="en-US"/>
              <a:t>同样的，</a:t>
            </a:r>
            <a:r>
              <a:rPr lang="en-US" altLang="zh-CN"/>
              <a:t>KL</a:t>
            </a:r>
            <a:r>
              <a:rPr lang="zh-CN" altLang="en-US"/>
              <a:t>散度项：</a:t>
            </a:r>
            <a:r>
              <a:rPr lang="en-US" altLang="zh-CN"/>
              <a:t>                                             </a:t>
            </a:r>
            <a:r>
              <a:rPr lang="zh-CN" altLang="en-US"/>
              <a:t>有</a:t>
            </a:r>
            <a:r>
              <a:rPr lang="en-US" altLang="zh-CN"/>
              <a:t>                                 </a:t>
            </a:r>
            <a:r>
              <a:rPr lang="zh-CN" altLang="en-US"/>
              <a:t>和</a:t>
            </a:r>
            <a:endParaRPr lang="zh-CN" altLang="en-US"/>
          </a:p>
          <a:p>
            <a:pPr marL="0" indent="0">
              <a:buNone/>
            </a:pPr>
            <a:r>
              <a:rPr lang="zh-CN" altLang="en-US"/>
              <a:t>那么</a:t>
            </a:r>
            <a:r>
              <a:rPr lang="en-US" altLang="zh-CN"/>
              <a:t>KL</a:t>
            </a:r>
            <a:r>
              <a:rPr lang="zh-CN" altLang="en-US"/>
              <a:t>散度项就写</a:t>
            </a:r>
            <a:r>
              <a:rPr lang="zh-CN" altLang="en-US"/>
              <a:t>成：</a:t>
            </a:r>
            <a:endParaRPr lang="zh-CN" altLang="en-US"/>
          </a:p>
          <a:p>
            <a:pPr marL="0" indent="0">
              <a:buNone/>
            </a:pPr>
            <a:endParaRPr lang="zh-CN" altLang="en-US"/>
          </a:p>
          <a:p>
            <a:pPr marL="0" indent="0">
              <a:buNone/>
            </a:pPr>
            <a:r>
              <a:rPr lang="zh-CN" altLang="en-US"/>
              <a:t>此时，</a:t>
            </a:r>
            <a:r>
              <a:rPr lang="en-US" altLang="zh-CN"/>
              <a:t>μ</a:t>
            </a:r>
            <a:r>
              <a:rPr lang="zh-CN" altLang="en-US"/>
              <a:t>与</a:t>
            </a:r>
            <a:r>
              <a:rPr lang="en-US" altLang="zh-CN"/>
              <a:t>θ</a:t>
            </a:r>
            <a:r>
              <a:rPr lang="zh-CN" altLang="en-US"/>
              <a:t>都是编码器输出的参数，就可以参与到梯度计算</a:t>
            </a:r>
            <a:r>
              <a:rPr lang="zh-CN" altLang="en-US"/>
              <a:t>中。</a:t>
            </a:r>
            <a:endParaRPr lang="zh-CN" altLang="en-US"/>
          </a:p>
          <a:p>
            <a:pPr marL="0" indent="0">
              <a:buNone/>
            </a:pPr>
            <a:r>
              <a:rPr lang="zh-CN" altLang="en-US"/>
              <a:t>因此</a:t>
            </a:r>
            <a:r>
              <a:rPr lang="en-US" altLang="zh-CN"/>
              <a:t>VAE</a:t>
            </a:r>
            <a:r>
              <a:rPr lang="zh-CN" altLang="en-US"/>
              <a:t>的编码器输出不仅是输出一个特征向量</a:t>
            </a:r>
            <a:r>
              <a:rPr lang="en-US" altLang="zh-CN"/>
              <a:t>h(x)</a:t>
            </a:r>
            <a:r>
              <a:rPr lang="zh-CN" altLang="en-US"/>
              <a:t>，还添加了两条并行的全连接层，来生成均值和方差，便于后续的梯度</a:t>
            </a:r>
            <a:r>
              <a:rPr lang="zh-CN" altLang="en-US"/>
              <a:t>计算。</a:t>
            </a:r>
            <a:endParaRPr lang="zh-CN" altLang="en-US"/>
          </a:p>
          <a:p>
            <a:pPr marL="0" indent="0">
              <a:buNone/>
            </a:pPr>
            <a:endParaRPr lang="zh-CN" altLang="en-US"/>
          </a:p>
          <a:p>
            <a:pPr marL="0" indent="0">
              <a:buNone/>
            </a:pPr>
            <a:r>
              <a:rPr lang="en-US" altLang="zh-CN"/>
              <a:t>  </a:t>
            </a:r>
            <a:endParaRPr lang="en-US" altLang="zh-CN"/>
          </a:p>
        </p:txBody>
      </p:sp>
      <p:pic>
        <p:nvPicPr>
          <p:cNvPr id="4" name="图片 3"/>
          <p:cNvPicPr>
            <a:picLocks noChangeAspect="1"/>
          </p:cNvPicPr>
          <p:nvPr/>
        </p:nvPicPr>
        <p:blipFill>
          <a:blip r:embed="rId3"/>
          <a:stretch>
            <a:fillRect/>
          </a:stretch>
        </p:blipFill>
        <p:spPr>
          <a:xfrm>
            <a:off x="2959735" y="1567815"/>
            <a:ext cx="1971675" cy="428625"/>
          </a:xfrm>
          <a:prstGeom prst="rect">
            <a:avLst/>
          </a:prstGeom>
        </p:spPr>
      </p:pic>
      <p:pic>
        <p:nvPicPr>
          <p:cNvPr id="5" name="图片 4"/>
          <p:cNvPicPr>
            <a:picLocks noChangeAspect="1"/>
          </p:cNvPicPr>
          <p:nvPr/>
        </p:nvPicPr>
        <p:blipFill>
          <a:blip r:embed="rId4"/>
          <a:stretch>
            <a:fillRect/>
          </a:stretch>
        </p:blipFill>
        <p:spPr>
          <a:xfrm>
            <a:off x="7371715" y="1567815"/>
            <a:ext cx="1866900" cy="371475"/>
          </a:xfrm>
          <a:prstGeom prst="rect">
            <a:avLst/>
          </a:prstGeom>
        </p:spPr>
      </p:pic>
      <p:pic>
        <p:nvPicPr>
          <p:cNvPr id="6" name="图片 5"/>
          <p:cNvPicPr>
            <a:picLocks noChangeAspect="1"/>
          </p:cNvPicPr>
          <p:nvPr/>
        </p:nvPicPr>
        <p:blipFill>
          <a:blip r:embed="rId5"/>
          <a:stretch>
            <a:fillRect/>
          </a:stretch>
        </p:blipFill>
        <p:spPr>
          <a:xfrm>
            <a:off x="4534535" y="1996440"/>
            <a:ext cx="2905125" cy="400050"/>
          </a:xfrm>
          <a:prstGeom prst="rect">
            <a:avLst/>
          </a:prstGeom>
        </p:spPr>
      </p:pic>
      <p:pic>
        <p:nvPicPr>
          <p:cNvPr id="9" name="图片 8"/>
          <p:cNvPicPr>
            <a:picLocks noChangeAspect="1"/>
          </p:cNvPicPr>
          <p:nvPr/>
        </p:nvPicPr>
        <p:blipFill>
          <a:blip r:embed="rId6"/>
          <a:stretch>
            <a:fillRect/>
          </a:stretch>
        </p:blipFill>
        <p:spPr>
          <a:xfrm>
            <a:off x="2823845" y="2383155"/>
            <a:ext cx="3790950" cy="504825"/>
          </a:xfrm>
          <a:prstGeom prst="rect">
            <a:avLst/>
          </a:prstGeom>
        </p:spPr>
      </p:pic>
      <p:pic>
        <p:nvPicPr>
          <p:cNvPr id="10" name="图片 9"/>
          <p:cNvPicPr>
            <a:picLocks noChangeAspect="1"/>
          </p:cNvPicPr>
          <p:nvPr/>
        </p:nvPicPr>
        <p:blipFill>
          <a:blip r:embed="rId7"/>
          <a:srcRect l="2155" r="4444"/>
          <a:stretch>
            <a:fillRect/>
          </a:stretch>
        </p:blipFill>
        <p:spPr>
          <a:xfrm>
            <a:off x="6924675" y="2453640"/>
            <a:ext cx="2642235" cy="352425"/>
          </a:xfrm>
          <a:prstGeom prst="rect">
            <a:avLst/>
          </a:prstGeom>
        </p:spPr>
      </p:pic>
      <p:pic>
        <p:nvPicPr>
          <p:cNvPr id="11" name="图片 10"/>
          <p:cNvPicPr>
            <a:picLocks noChangeAspect="1"/>
          </p:cNvPicPr>
          <p:nvPr/>
        </p:nvPicPr>
        <p:blipFill>
          <a:blip r:embed="rId8"/>
          <a:stretch>
            <a:fillRect/>
          </a:stretch>
        </p:blipFill>
        <p:spPr>
          <a:xfrm>
            <a:off x="9936480" y="2396490"/>
            <a:ext cx="1943100" cy="333375"/>
          </a:xfrm>
          <a:prstGeom prst="rect">
            <a:avLst/>
          </a:prstGeom>
        </p:spPr>
      </p:pic>
      <p:pic>
        <p:nvPicPr>
          <p:cNvPr id="12" name="图片 11"/>
          <p:cNvPicPr>
            <a:picLocks noChangeAspect="1"/>
          </p:cNvPicPr>
          <p:nvPr/>
        </p:nvPicPr>
        <p:blipFill>
          <a:blip r:embed="rId9"/>
          <a:stretch>
            <a:fillRect/>
          </a:stretch>
        </p:blipFill>
        <p:spPr>
          <a:xfrm>
            <a:off x="7776210" y="2468880"/>
            <a:ext cx="1885950" cy="333375"/>
          </a:xfrm>
          <a:prstGeom prst="rect">
            <a:avLst/>
          </a:prstGeom>
        </p:spPr>
      </p:pic>
      <p:pic>
        <p:nvPicPr>
          <p:cNvPr id="13" name="图片 12"/>
          <p:cNvPicPr>
            <a:picLocks noChangeAspect="1"/>
          </p:cNvPicPr>
          <p:nvPr/>
        </p:nvPicPr>
        <p:blipFill>
          <a:blip r:embed="rId10"/>
          <a:stretch>
            <a:fillRect/>
          </a:stretch>
        </p:blipFill>
        <p:spPr>
          <a:xfrm>
            <a:off x="10712450" y="2453640"/>
            <a:ext cx="1238250" cy="276225"/>
          </a:xfrm>
          <a:prstGeom prst="rect">
            <a:avLst/>
          </a:prstGeom>
        </p:spPr>
      </p:pic>
      <p:pic>
        <p:nvPicPr>
          <p:cNvPr id="14" name="图片 13"/>
          <p:cNvPicPr>
            <a:picLocks noChangeAspect="1"/>
          </p:cNvPicPr>
          <p:nvPr/>
        </p:nvPicPr>
        <p:blipFill>
          <a:blip r:embed="rId11"/>
          <a:stretch>
            <a:fillRect/>
          </a:stretch>
        </p:blipFill>
        <p:spPr>
          <a:xfrm>
            <a:off x="3268980" y="2886710"/>
            <a:ext cx="5772150" cy="381000"/>
          </a:xfrm>
          <a:prstGeom prst="rect">
            <a:avLst/>
          </a:prstGeom>
        </p:spPr>
      </p:pic>
      <p:pic>
        <p:nvPicPr>
          <p:cNvPr id="15" name="图片 14"/>
          <p:cNvPicPr>
            <a:picLocks noChangeAspect="1"/>
          </p:cNvPicPr>
          <p:nvPr/>
        </p:nvPicPr>
        <p:blipFill>
          <a:blip r:embed="rId12"/>
          <a:stretch>
            <a:fillRect/>
          </a:stretch>
        </p:blipFill>
        <p:spPr>
          <a:xfrm>
            <a:off x="3588385" y="3274695"/>
            <a:ext cx="3644265" cy="537845"/>
          </a:xfrm>
          <a:prstGeom prst="rect">
            <a:avLst/>
          </a:prstGeom>
        </p:spPr>
      </p:pic>
    </p:spTree>
    <p:custDataLst>
      <p:tags r:id="rId13"/>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模型</a:t>
            </a:r>
            <a:r>
              <a:rPr lang="zh-CN" altLang="en-US"/>
              <a:t>总结</a:t>
            </a:r>
            <a:endParaRPr lang="zh-CN" altLang="en-US"/>
          </a:p>
        </p:txBody>
      </p:sp>
      <p:sp>
        <p:nvSpPr>
          <p:cNvPr id="3" name="内容占位符 2"/>
          <p:cNvSpPr>
            <a:spLocks noGrp="1"/>
          </p:cNvSpPr>
          <p:nvPr>
            <p:ph idx="1"/>
            <p:custDataLst>
              <p:tags r:id="rId2"/>
            </p:custDataLst>
          </p:nvPr>
        </p:nvSpPr>
        <p:spPr/>
        <p:txBody>
          <a:bodyPr/>
          <a:p>
            <a:pPr marL="0" indent="0">
              <a:buNone/>
            </a:pPr>
            <a:r>
              <a:rPr lang="zh-CN" altLang="en-US" sz="1600"/>
              <a:t>实际上它就是从普通的自编码器发展过来的变种。普通的</a:t>
            </a:r>
            <a:r>
              <a:rPr lang="en-US" altLang="zh-CN" sz="1600"/>
              <a:t> AutoEncoder</a:t>
            </a:r>
            <a:r>
              <a:rPr lang="zh-CN" altLang="en-US" sz="1600"/>
              <a:t>，其</a:t>
            </a:r>
            <a:r>
              <a:rPr lang="en-US" altLang="zh-CN" sz="1600"/>
              <a:t> Encoder </a:t>
            </a:r>
            <a:r>
              <a:rPr lang="zh-CN" altLang="en-US" sz="1600"/>
              <a:t>生成的是有关样本的</a:t>
            </a:r>
            <a:r>
              <a:rPr lang="en-US" altLang="zh-CN" sz="1600"/>
              <a:t>“</a:t>
            </a:r>
            <a:r>
              <a:rPr lang="zh-CN" altLang="en-US" sz="1600"/>
              <a:t>信息</a:t>
            </a:r>
            <a:r>
              <a:rPr lang="en-US" altLang="zh-CN" sz="1600"/>
              <a:t>”</a:t>
            </a:r>
            <a:r>
              <a:rPr lang="zh-CN" altLang="en-US" sz="1600"/>
              <a:t>，也就是潜在表示，这样算出来的值是确定的。而</a:t>
            </a:r>
            <a:r>
              <a:rPr lang="en-US" altLang="zh-CN" sz="1600"/>
              <a:t> VAE </a:t>
            </a:r>
            <a:r>
              <a:rPr lang="zh-CN" altLang="en-US" sz="1600"/>
              <a:t>的</a:t>
            </a:r>
            <a:r>
              <a:rPr lang="en-US" altLang="zh-CN" sz="1600"/>
              <a:t> Encoder </a:t>
            </a:r>
            <a:r>
              <a:rPr lang="zh-CN" altLang="en-US" sz="1600"/>
              <a:t>却生成的是一个</a:t>
            </a:r>
            <a:r>
              <a:rPr lang="zh-CN" altLang="en-US" sz="1600" b="1"/>
              <a:t>潜在空间</a:t>
            </a:r>
            <a:r>
              <a:rPr lang="zh-CN" altLang="en-US" sz="1600"/>
              <a:t>，更具体地说是生成专属于当前样本的平均值和方差，这样算出来的</a:t>
            </a:r>
            <a:r>
              <a:rPr lang="en-US" altLang="zh-CN" sz="1600"/>
              <a:t>“</a:t>
            </a:r>
            <a:r>
              <a:rPr lang="zh-CN" altLang="en-US" sz="1600"/>
              <a:t>值</a:t>
            </a:r>
            <a:r>
              <a:rPr lang="en-US" altLang="zh-CN" sz="1600"/>
              <a:t>”</a:t>
            </a:r>
            <a:r>
              <a:rPr lang="zh-CN" altLang="en-US" sz="1600"/>
              <a:t>是</a:t>
            </a:r>
            <a:r>
              <a:rPr lang="zh-CN" altLang="en-US" sz="1600" b="1"/>
              <a:t>不确定的</a:t>
            </a:r>
            <a:r>
              <a:rPr lang="zh-CN" altLang="en-US" sz="1600"/>
              <a:t>。而从这样的潜在空间采样后再进行重构，这一过程本身就相当于</a:t>
            </a:r>
            <a:r>
              <a:rPr lang="en-US" altLang="zh-CN" sz="1600"/>
              <a:t>“</a:t>
            </a:r>
            <a:r>
              <a:rPr lang="zh-CN" altLang="en-US" sz="1600" b="1"/>
              <a:t>给潜在表示添加噪声</a:t>
            </a:r>
            <a:r>
              <a:rPr lang="en-US" altLang="zh-CN" sz="1600"/>
              <a:t>”</a:t>
            </a:r>
            <a:r>
              <a:rPr lang="zh-CN" altLang="en-US" sz="1600"/>
              <a:t>，相当于对</a:t>
            </a:r>
            <a:r>
              <a:rPr lang="en-US" altLang="zh-CN" sz="1600"/>
              <a:t> Encoder </a:t>
            </a:r>
            <a:r>
              <a:rPr lang="zh-CN" altLang="en-US" sz="1600"/>
              <a:t>的正则化，对应着</a:t>
            </a:r>
            <a:r>
              <a:rPr lang="en-US" altLang="zh-CN" sz="1600"/>
              <a:t>KL Loss</a:t>
            </a:r>
            <a:r>
              <a:rPr lang="zh-CN" altLang="en-US" sz="1600"/>
              <a:t>（目的是让均值为</a:t>
            </a:r>
            <a:r>
              <a:rPr lang="en-US" altLang="zh-CN" sz="1600"/>
              <a:t>0</a:t>
            </a:r>
            <a:r>
              <a:rPr lang="zh-CN" altLang="en-US" sz="1600"/>
              <a:t>，方差为</a:t>
            </a:r>
            <a:r>
              <a:rPr lang="en-US" altLang="zh-CN" sz="1600"/>
              <a:t>1</a:t>
            </a:r>
            <a:r>
              <a:rPr lang="zh-CN" altLang="en-US" sz="1600"/>
              <a:t>）。重构的过程是希望没噪声的，对应着重构</a:t>
            </a:r>
            <a:r>
              <a:rPr lang="zh-CN" altLang="en-US" sz="1600"/>
              <a:t>损失，而</a:t>
            </a:r>
            <a:r>
              <a:rPr lang="en-US" altLang="zh-CN" sz="1600"/>
              <a:t>KL loss</a:t>
            </a:r>
            <a:r>
              <a:rPr lang="zh-CN" altLang="en-US" sz="1600"/>
              <a:t>则希望有高斯噪声的，两者是对立的。所以，</a:t>
            </a:r>
            <a:r>
              <a:rPr lang="en-US" altLang="zh-CN" sz="1600"/>
              <a:t>VAE</a:t>
            </a:r>
            <a:r>
              <a:rPr lang="zh-CN" altLang="en-US" sz="1600"/>
              <a:t>内部包含了一个对抗的过程，</a:t>
            </a:r>
            <a:r>
              <a:rPr lang="zh-CN" altLang="en-US" sz="1600"/>
              <a:t>这样就使得</a:t>
            </a:r>
            <a:r>
              <a:rPr lang="en-US" altLang="zh-CN" sz="1600"/>
              <a:t> Decoder </a:t>
            </a:r>
            <a:r>
              <a:rPr lang="zh-CN" altLang="en-US" sz="1600"/>
              <a:t>能够对噪声具有一定的鲁棒性。</a:t>
            </a:r>
            <a:endParaRPr lang="zh-CN" altLang="en-US" sz="1600"/>
          </a:p>
          <a:p>
            <a:pPr marL="0" indent="0">
              <a:buNone/>
            </a:pPr>
            <a:r>
              <a:rPr lang="en-US" altLang="zh-CN" sz="1600"/>
              <a:t> </a:t>
            </a:r>
            <a:endParaRPr lang="en-US" altLang="zh-CN" sz="1600"/>
          </a:p>
        </p:txBody>
      </p:sp>
      <p:pic>
        <p:nvPicPr>
          <p:cNvPr id="4" name="图片 3"/>
          <p:cNvPicPr>
            <a:picLocks noChangeAspect="1"/>
          </p:cNvPicPr>
          <p:nvPr/>
        </p:nvPicPr>
        <p:blipFill>
          <a:blip r:embed="rId3"/>
          <a:stretch>
            <a:fillRect/>
          </a:stretch>
        </p:blipFill>
        <p:spPr>
          <a:xfrm>
            <a:off x="3054350" y="3498215"/>
            <a:ext cx="5827395" cy="2887980"/>
          </a:xfrm>
          <a:prstGeom prst="rect">
            <a:avLst/>
          </a:prstGeom>
        </p:spPr>
      </p:pic>
    </p:spTree>
    <p:custDataLst>
      <p:tags r:id="rId4"/>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模型的</a:t>
            </a:r>
            <a:r>
              <a:rPr lang="zh-CN" altLang="en-US"/>
              <a:t>局限性</a:t>
            </a:r>
            <a:endParaRPr lang="zh-CN" altLang="en-US"/>
          </a:p>
        </p:txBody>
      </p:sp>
      <p:sp>
        <p:nvSpPr>
          <p:cNvPr id="3" name="内容占位符 2"/>
          <p:cNvSpPr>
            <a:spLocks noGrp="1"/>
          </p:cNvSpPr>
          <p:nvPr>
            <p:ph idx="1"/>
            <p:custDataLst>
              <p:tags r:id="rId2"/>
            </p:custDataLst>
          </p:nvPr>
        </p:nvSpPr>
        <p:spPr/>
        <p:txBody>
          <a:bodyPr>
            <a:normAutofit/>
          </a:bodyPr>
          <a:p>
            <a:pPr marL="0" indent="0">
              <a:buNone/>
            </a:pPr>
            <a:r>
              <a:rPr lang="zh-CN" altLang="en-US"/>
              <a:t>训练目标的内在矛盾：</a:t>
            </a:r>
            <a:endParaRPr lang="zh-CN" altLang="en-US"/>
          </a:p>
          <a:p>
            <a:pPr marL="0" indent="0">
              <a:buNone/>
            </a:pPr>
            <a:r>
              <a:rPr lang="en-US" altLang="zh-CN"/>
              <a:t>VAE</a:t>
            </a:r>
            <a:r>
              <a:rPr lang="zh-CN" altLang="en-US"/>
              <a:t>的训练目标包含两个相互冲突的部分：重构损失：希望精确重构输入；</a:t>
            </a:r>
            <a:r>
              <a:rPr lang="en-US" altLang="zh-CN"/>
              <a:t>KL</a:t>
            </a:r>
            <a:r>
              <a:rPr lang="zh-CN" altLang="en-US"/>
              <a:t>散度：希望后验分布接近先验分布。就会导致：过分强调重构</a:t>
            </a:r>
            <a:r>
              <a:rPr lang="en-US" altLang="zh-CN"/>
              <a:t> </a:t>
            </a:r>
            <a:r>
              <a:rPr lang="en-US" altLang="en-US"/>
              <a:t>→</a:t>
            </a:r>
            <a:r>
              <a:rPr lang="en-US" altLang="zh-CN"/>
              <a:t> KL</a:t>
            </a:r>
            <a:r>
              <a:rPr lang="zh-CN" altLang="en-US"/>
              <a:t>项过大</a:t>
            </a:r>
            <a:r>
              <a:rPr lang="en-US" altLang="zh-CN"/>
              <a:t> </a:t>
            </a:r>
            <a:r>
              <a:rPr lang="en-US" altLang="en-US"/>
              <a:t>→</a:t>
            </a:r>
            <a:r>
              <a:rPr lang="en-US" altLang="zh-CN"/>
              <a:t> </a:t>
            </a:r>
            <a:r>
              <a:rPr lang="zh-CN" altLang="en-US"/>
              <a:t>潜在空间混乱；过分强调</a:t>
            </a:r>
            <a:r>
              <a:rPr lang="en-US" altLang="zh-CN"/>
              <a:t>KL</a:t>
            </a:r>
            <a:r>
              <a:rPr lang="zh-CN" altLang="en-US"/>
              <a:t>项</a:t>
            </a:r>
            <a:r>
              <a:rPr lang="en-US" altLang="zh-CN"/>
              <a:t> </a:t>
            </a:r>
            <a:r>
              <a:rPr lang="en-US" altLang="en-US"/>
              <a:t>→</a:t>
            </a:r>
            <a:r>
              <a:rPr lang="en-US" altLang="zh-CN"/>
              <a:t> </a:t>
            </a:r>
            <a:r>
              <a:rPr lang="zh-CN" altLang="en-US"/>
              <a:t>重构质量差</a:t>
            </a:r>
            <a:r>
              <a:rPr lang="en-US" altLang="zh-CN"/>
              <a:t> </a:t>
            </a:r>
            <a:r>
              <a:rPr lang="en-US" altLang="en-US"/>
              <a:t>→</a:t>
            </a:r>
            <a:r>
              <a:rPr lang="en-US" altLang="zh-CN"/>
              <a:t> </a:t>
            </a:r>
            <a:r>
              <a:rPr lang="zh-CN" altLang="en-US"/>
              <a:t>生成图像模糊。难以在</a:t>
            </a:r>
            <a:r>
              <a:rPr lang="en-US" altLang="zh-CN"/>
              <a:t>“</a:t>
            </a:r>
            <a:r>
              <a:rPr lang="zh-CN" altLang="en-US"/>
              <a:t>重构精度</a:t>
            </a:r>
            <a:r>
              <a:rPr lang="en-US" altLang="zh-CN"/>
              <a:t>”</a:t>
            </a:r>
            <a:r>
              <a:rPr lang="zh-CN" altLang="en-US"/>
              <a:t>与</a:t>
            </a:r>
            <a:r>
              <a:rPr lang="en-US" altLang="zh-CN"/>
              <a:t>“</a:t>
            </a:r>
            <a:r>
              <a:rPr lang="zh-CN" altLang="en-US"/>
              <a:t>潜空间结构</a:t>
            </a:r>
            <a:r>
              <a:rPr lang="en-US" altLang="zh-CN"/>
              <a:t>”</a:t>
            </a:r>
            <a:r>
              <a:rPr lang="zh-CN" altLang="en-US"/>
              <a:t>之间做精细调节。</a:t>
            </a:r>
            <a:endParaRPr lang="zh-CN" altLang="en-US"/>
          </a:p>
          <a:p>
            <a:pPr marL="0" indent="0">
              <a:buNone/>
            </a:pPr>
            <a:endParaRPr lang="zh-CN" altLang="en-US"/>
          </a:p>
          <a:p>
            <a:pPr marL="0" indent="0">
              <a:buNone/>
            </a:pPr>
            <a:endParaRPr lang="zh-CN" altLang="en-US"/>
          </a:p>
          <a:p>
            <a:pPr marL="0" indent="0">
              <a:buNone/>
            </a:pPr>
            <a:r>
              <a:rPr lang="zh-CN" altLang="en-US"/>
              <a:t>解耦能力不足：</a:t>
            </a:r>
            <a:endParaRPr lang="zh-CN" altLang="en-US"/>
          </a:p>
          <a:p>
            <a:pPr marL="0" indent="0">
              <a:buNone/>
            </a:pPr>
            <a:r>
              <a:rPr lang="en-US" altLang="zh-CN"/>
              <a:t>ELBO </a:t>
            </a:r>
            <a:r>
              <a:rPr lang="zh-CN" altLang="en-US"/>
              <a:t>中的</a:t>
            </a:r>
            <a:r>
              <a:rPr lang="en-US" altLang="zh-CN"/>
              <a:t> KL </a:t>
            </a:r>
            <a:r>
              <a:rPr lang="zh-CN" altLang="en-US"/>
              <a:t>项只是整体把后验</a:t>
            </a:r>
            <a:r>
              <a:rPr lang="en-US" altLang="zh-CN"/>
              <a:t> q(z|x) </a:t>
            </a:r>
            <a:r>
              <a:rPr lang="zh-CN" altLang="en-US"/>
              <a:t>拉向先验</a:t>
            </a:r>
            <a:r>
              <a:rPr lang="en-US" altLang="zh-CN"/>
              <a:t> p(z)</a:t>
            </a:r>
            <a:r>
              <a:rPr lang="zh-CN" altLang="en-US"/>
              <a:t>，并不保证各个维度互相独立。</a:t>
            </a:r>
            <a:r>
              <a:rPr lang="zh-CN" altLang="en-US"/>
              <a:t>并且潜在变量之间可能存在相关性，即单个变量控制多个特征，影响可解释性，无法进行可控的</a:t>
            </a:r>
            <a:r>
              <a:rPr lang="zh-CN" altLang="en-US"/>
              <a:t>生成。</a:t>
            </a:r>
            <a:endParaRPr lang="zh-CN" altLang="en-US"/>
          </a:p>
        </p:txBody>
      </p:sp>
    </p:spTree>
    <p:custDataLst>
      <p:tags r:id="rId3"/>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后续模型的</a:t>
            </a:r>
            <a:r>
              <a:rPr lang="zh-CN" altLang="en-US"/>
              <a:t>改进</a:t>
            </a:r>
            <a:endParaRPr lang="zh-CN" altLang="en-US"/>
          </a:p>
        </p:txBody>
      </p:sp>
      <p:sp>
        <p:nvSpPr>
          <p:cNvPr id="3" name="内容占位符 2"/>
          <p:cNvSpPr>
            <a:spLocks noGrp="1"/>
          </p:cNvSpPr>
          <p:nvPr>
            <p:ph idx="1"/>
            <p:custDataLst>
              <p:tags r:id="rId2"/>
            </p:custDataLst>
          </p:nvPr>
        </p:nvSpPr>
        <p:spPr>
          <a:xfrm>
            <a:off x="608330" y="1490345"/>
            <a:ext cx="10968990" cy="5069840"/>
          </a:xfrm>
        </p:spPr>
        <p:txBody>
          <a:bodyPr>
            <a:normAutofit fontScale="90000" lnSpcReduction="20000"/>
          </a:bodyPr>
          <a:p>
            <a:r>
              <a:rPr lang="en-US" altLang="zh-CN"/>
              <a:t>β-VAE</a:t>
            </a:r>
            <a:r>
              <a:rPr lang="zh-CN" altLang="en-US"/>
              <a:t>：通过在损失函数中引入</a:t>
            </a:r>
            <a:r>
              <a:rPr lang="en-US" altLang="zh-CN"/>
              <a:t>KL</a:t>
            </a:r>
            <a:r>
              <a:rPr lang="zh-CN" altLang="en-US"/>
              <a:t>散度</a:t>
            </a:r>
            <a:r>
              <a:rPr lang="zh-CN" altLang="en-US"/>
              <a:t>的权重参数</a:t>
            </a:r>
            <a:r>
              <a:rPr lang="en-US" altLang="zh-CN"/>
              <a:t>β</a:t>
            </a:r>
            <a:r>
              <a:rPr lang="zh-CN" altLang="en-US"/>
              <a:t>来平衡重构误差和</a:t>
            </a:r>
            <a:r>
              <a:rPr lang="en-US" altLang="zh-CN"/>
              <a:t>KL</a:t>
            </a:r>
            <a:r>
              <a:rPr lang="zh-CN" altLang="en-US"/>
              <a:t>项：</a:t>
            </a:r>
            <a:endParaRPr lang="zh-CN" altLang="en-US"/>
          </a:p>
          <a:p>
            <a:pPr marL="0" indent="0">
              <a:buNone/>
            </a:pPr>
            <a:r>
              <a:rPr lang="zh-CN" altLang="en-US"/>
              <a:t>优点：</a:t>
            </a:r>
            <a:endParaRPr lang="zh-CN" altLang="en-US"/>
          </a:p>
          <a:p>
            <a:pPr marL="0" indent="0">
              <a:buNone/>
            </a:pPr>
            <a:r>
              <a:rPr lang="en-US" altLang="zh-CN"/>
              <a:t>1</a:t>
            </a:r>
            <a:r>
              <a:rPr lang="zh-CN" altLang="en-US"/>
              <a:t>、放大</a:t>
            </a:r>
            <a:r>
              <a:rPr lang="en-US" altLang="zh-CN"/>
              <a:t> KL </a:t>
            </a:r>
            <a:r>
              <a:rPr lang="zh-CN" altLang="en-US"/>
              <a:t>惩罚（</a:t>
            </a:r>
            <a:r>
              <a:rPr lang="en-US" altLang="zh-CN"/>
              <a:t>β&gt;1</a:t>
            </a:r>
            <a:r>
              <a:rPr lang="zh-CN" altLang="en-US"/>
              <a:t>）：</a:t>
            </a:r>
            <a:endParaRPr lang="zh-CN" altLang="en-US"/>
          </a:p>
          <a:p>
            <a:pPr marL="0" indent="0">
              <a:buNone/>
            </a:pPr>
            <a:r>
              <a:rPr lang="zh-CN" altLang="en-US"/>
              <a:t>加强了</a:t>
            </a:r>
            <a:r>
              <a:rPr lang="en-US" altLang="zh-CN"/>
              <a:t>“</a:t>
            </a:r>
            <a:r>
              <a:rPr lang="zh-CN" altLang="en-US"/>
              <a:t>拉先验</a:t>
            </a:r>
            <a:r>
              <a:rPr lang="en-US" altLang="zh-CN"/>
              <a:t>”</a:t>
            </a:r>
            <a:r>
              <a:rPr lang="zh-CN" altLang="en-US"/>
              <a:t>的力度，使得</a:t>
            </a:r>
            <a:r>
              <a:rPr lang="en-US" altLang="zh-CN"/>
              <a:t> q(z|x) </a:t>
            </a:r>
            <a:r>
              <a:rPr lang="zh-CN" altLang="en-US"/>
              <a:t>更紧密地聚集在标准正态附近。这样一来，不同维度在与数据重构竞争中更倾向于各自独立分工，从而在一定程度上改善了解耦。</a:t>
            </a:r>
            <a:endParaRPr lang="zh-CN" altLang="en-US"/>
          </a:p>
          <a:p>
            <a:pPr marL="0" indent="0">
              <a:buNone/>
            </a:pPr>
            <a:r>
              <a:rPr lang="en-US" altLang="zh-CN"/>
              <a:t>2</a:t>
            </a:r>
            <a:r>
              <a:rPr lang="zh-CN" altLang="en-US"/>
              <a:t>、</a:t>
            </a:r>
            <a:r>
              <a:rPr lang="zh-CN" altLang="en-US"/>
              <a:t>可控性：</a:t>
            </a:r>
            <a:endParaRPr lang="zh-CN" altLang="en-US"/>
          </a:p>
          <a:p>
            <a:pPr marL="0" indent="0">
              <a:buNone/>
            </a:pPr>
            <a:r>
              <a:rPr lang="zh-CN" altLang="en-US"/>
              <a:t>通过调节</a:t>
            </a:r>
            <a:r>
              <a:rPr lang="en-US" altLang="zh-CN"/>
              <a:t> β</a:t>
            </a:r>
            <a:r>
              <a:rPr lang="zh-CN" altLang="en-US"/>
              <a:t>，可在</a:t>
            </a:r>
            <a:r>
              <a:rPr lang="en-US" altLang="zh-CN"/>
              <a:t>“</a:t>
            </a:r>
            <a:r>
              <a:rPr lang="zh-CN" altLang="en-US"/>
              <a:t>重构质量</a:t>
            </a:r>
            <a:r>
              <a:rPr lang="en-US" altLang="zh-CN"/>
              <a:t>”</a:t>
            </a:r>
            <a:r>
              <a:rPr lang="zh-CN" altLang="en-US"/>
              <a:t>与</a:t>
            </a:r>
            <a:r>
              <a:rPr lang="en-US" altLang="zh-CN"/>
              <a:t>“</a:t>
            </a:r>
            <a:r>
              <a:rPr lang="zh-CN" altLang="en-US"/>
              <a:t>解耦程度</a:t>
            </a:r>
            <a:r>
              <a:rPr lang="en-US" altLang="zh-CN"/>
              <a:t>”</a:t>
            </a:r>
            <a:r>
              <a:rPr lang="zh-CN" altLang="en-US"/>
              <a:t>之间作简单权衡。</a:t>
            </a:r>
            <a:endParaRPr lang="zh-CN" altLang="en-US"/>
          </a:p>
          <a:p>
            <a:pPr marL="0" indent="0">
              <a:buNone/>
            </a:pPr>
            <a:r>
              <a:rPr lang="zh-CN" altLang="en-US">
                <a:sym typeface="+mn-ea"/>
              </a:rPr>
              <a:t>但这种方式还存在两个问题：</a:t>
            </a:r>
            <a:endParaRPr lang="zh-CN" altLang="en-US"/>
          </a:p>
          <a:p>
            <a:pPr marL="0" indent="0">
              <a:buNone/>
            </a:pPr>
            <a:r>
              <a:rPr lang="en-US" altLang="zh-CN"/>
              <a:t>1</a:t>
            </a:r>
            <a:r>
              <a:rPr lang="zh-CN" altLang="en-US"/>
              <a:t>、信息丢失：过大的</a:t>
            </a:r>
            <a:r>
              <a:rPr lang="en-US" altLang="zh-CN"/>
              <a:t>β</a:t>
            </a:r>
            <a:r>
              <a:rPr lang="zh-CN" altLang="en-US"/>
              <a:t>不仅抑制</a:t>
            </a:r>
            <a:r>
              <a:rPr lang="en-US" altLang="zh-CN"/>
              <a:t> TC</a:t>
            </a:r>
            <a:r>
              <a:rPr lang="zh-CN" altLang="en-US"/>
              <a:t>（总相关性，度量的是</a:t>
            </a:r>
            <a:r>
              <a:rPr lang="zh-CN" altLang="en-US">
                <a:sym typeface="+mn-ea"/>
              </a:rPr>
              <a:t>多变量间</a:t>
            </a:r>
            <a:r>
              <a:rPr lang="zh-CN" altLang="en-US">
                <a:sym typeface="+mn-ea"/>
              </a:rPr>
              <a:t>的依赖性</a:t>
            </a:r>
            <a:r>
              <a:rPr lang="zh-CN" altLang="en-US"/>
              <a:t>），还会导致</a:t>
            </a:r>
            <a:r>
              <a:rPr lang="en-US" altLang="zh-CN"/>
              <a:t>KL </a:t>
            </a:r>
            <a:r>
              <a:rPr lang="zh-CN" altLang="en-US"/>
              <a:t>项主导训练，模型会更</a:t>
            </a:r>
            <a:r>
              <a:rPr lang="en-US" altLang="zh-CN"/>
              <a:t>“</a:t>
            </a:r>
            <a:r>
              <a:rPr lang="zh-CN" altLang="en-US"/>
              <a:t>偏先验</a:t>
            </a:r>
            <a:r>
              <a:rPr lang="en-US" altLang="zh-CN"/>
              <a:t>”</a:t>
            </a:r>
            <a:r>
              <a:rPr lang="zh-CN" altLang="en-US"/>
              <a:t>而不是</a:t>
            </a:r>
            <a:r>
              <a:rPr lang="en-US" altLang="zh-CN"/>
              <a:t>“</a:t>
            </a:r>
            <a:r>
              <a:rPr lang="zh-CN" altLang="en-US"/>
              <a:t>偏重构</a:t>
            </a:r>
            <a:r>
              <a:rPr lang="en-US" altLang="zh-CN"/>
              <a:t>”</a:t>
            </a:r>
            <a:r>
              <a:rPr lang="zh-CN" altLang="en-US"/>
              <a:t>，导致重构变得模糊甚至失真。</a:t>
            </a:r>
            <a:endParaRPr lang="zh-CN" altLang="en-US"/>
          </a:p>
          <a:p>
            <a:pPr marL="0" indent="0">
              <a:buNone/>
            </a:pPr>
            <a:r>
              <a:rPr lang="en-US" altLang="zh-CN"/>
              <a:t>2</a:t>
            </a:r>
            <a:r>
              <a:rPr lang="zh-CN" altLang="en-US"/>
              <a:t>、解耦效率低</a:t>
            </a:r>
            <a:r>
              <a:rPr lang="en-US" altLang="zh-CN"/>
              <a:t>‌</a:t>
            </a:r>
            <a:r>
              <a:rPr lang="zh-CN" altLang="en-US"/>
              <a:t>：</a:t>
            </a:r>
            <a:r>
              <a:rPr lang="en-US" altLang="zh-CN">
                <a:sym typeface="+mn-ea"/>
              </a:rPr>
              <a:t>β</a:t>
            </a:r>
            <a:r>
              <a:rPr lang="en-US" altLang="zh-CN"/>
              <a:t>-VAE </a:t>
            </a:r>
            <a:r>
              <a:rPr lang="zh-CN" altLang="en-US"/>
              <a:t>隐式控制</a:t>
            </a:r>
            <a:r>
              <a:rPr lang="en-US" altLang="zh-CN"/>
              <a:t> TC</a:t>
            </a:r>
            <a:r>
              <a:rPr lang="zh-CN" altLang="en-US"/>
              <a:t>，并不知道</a:t>
            </a:r>
            <a:r>
              <a:rPr lang="en-US" altLang="zh-CN"/>
              <a:t>“KL </a:t>
            </a:r>
            <a:r>
              <a:rPr lang="zh-CN" altLang="en-US"/>
              <a:t>的哪一部分</a:t>
            </a:r>
            <a:r>
              <a:rPr lang="en-US" altLang="zh-CN"/>
              <a:t>”</a:t>
            </a:r>
            <a:r>
              <a:rPr lang="zh-CN" altLang="en-US"/>
              <a:t>在帮助解耦，</a:t>
            </a:r>
            <a:r>
              <a:rPr lang="zh-CN" altLang="en-US"/>
              <a:t>无法直接优化变量间的独立性，解耦效果受限。</a:t>
            </a:r>
            <a:endParaRPr lang="zh-CN" altLang="en-US"/>
          </a:p>
          <a:p>
            <a:pPr marL="0" indent="0">
              <a:buNone/>
            </a:pPr>
            <a:r>
              <a:rPr lang="en-US" altLang="zh-CN"/>
              <a:t>3</a:t>
            </a:r>
            <a:r>
              <a:rPr lang="zh-CN" altLang="en-US"/>
              <a:t>、不同数据集、不同任务下，往往需要反复调参才能找到合适的</a:t>
            </a:r>
            <a:r>
              <a:rPr lang="en-US" altLang="zh-CN"/>
              <a:t>β</a:t>
            </a:r>
            <a:endParaRPr lang="zh-CN" altLang="en-US"/>
          </a:p>
          <a:p>
            <a:pPr marL="0" indent="0">
              <a:buNone/>
            </a:pPr>
            <a:endParaRPr lang="en-US" altLang="zh-CN"/>
          </a:p>
        </p:txBody>
      </p:sp>
      <p:pic>
        <p:nvPicPr>
          <p:cNvPr id="4" name="图片 3"/>
          <p:cNvPicPr>
            <a:picLocks noChangeAspect="1"/>
          </p:cNvPicPr>
          <p:nvPr/>
        </p:nvPicPr>
        <p:blipFill>
          <a:blip r:embed="rId3"/>
          <a:stretch>
            <a:fillRect/>
          </a:stretch>
        </p:blipFill>
        <p:spPr>
          <a:xfrm>
            <a:off x="8743315" y="1490345"/>
            <a:ext cx="1711325" cy="349250"/>
          </a:xfrm>
          <a:prstGeom prst="rect">
            <a:avLst/>
          </a:prstGeom>
        </p:spPr>
      </p:pic>
    </p:spTree>
    <p:custDataLst>
      <p:tags r:id="rId4"/>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后续模型的</a:t>
            </a:r>
            <a:r>
              <a:rPr lang="zh-CN" altLang="en-US"/>
              <a:t>改进</a:t>
            </a:r>
            <a:endParaRPr lang="zh-CN" altLang="en-US"/>
          </a:p>
        </p:txBody>
      </p:sp>
      <p:sp>
        <p:nvSpPr>
          <p:cNvPr id="3" name="内容占位符 2"/>
          <p:cNvSpPr>
            <a:spLocks noGrp="1"/>
          </p:cNvSpPr>
          <p:nvPr>
            <p:ph idx="1"/>
            <p:custDataLst>
              <p:tags r:id="rId2"/>
            </p:custDataLst>
          </p:nvPr>
        </p:nvSpPr>
        <p:spPr/>
        <p:txBody>
          <a:bodyPr/>
          <a:p>
            <a:r>
              <a:rPr lang="en-US" altLang="zh-CN"/>
              <a:t>factor-VAE</a:t>
            </a:r>
            <a:r>
              <a:rPr lang="zh-CN" altLang="en-US"/>
              <a:t>则直接</a:t>
            </a:r>
            <a:r>
              <a:rPr lang="zh-CN" altLang="en-US"/>
              <a:t>在损失函数中显式惩罚后验的总相关</a:t>
            </a:r>
            <a:r>
              <a:rPr lang="en-US" altLang="zh-CN"/>
              <a:t>TC</a:t>
            </a:r>
            <a:r>
              <a:rPr lang="zh-CN" altLang="en-US"/>
              <a:t>：</a:t>
            </a:r>
            <a:endParaRPr lang="zh-CN" altLang="en-US"/>
          </a:p>
          <a:p>
            <a:endParaRPr lang="zh-CN" altLang="en-US"/>
          </a:p>
          <a:p>
            <a:endParaRPr lang="zh-CN" altLang="en-US"/>
          </a:p>
          <a:p>
            <a:pPr marL="0" indent="0">
              <a:buNone/>
            </a:pPr>
            <a:r>
              <a:rPr lang="zh-CN" altLang="en-US"/>
              <a:t>优点：显式优化</a:t>
            </a:r>
            <a:r>
              <a:rPr lang="en-US" altLang="zh-CN"/>
              <a:t>TC</a:t>
            </a:r>
            <a:r>
              <a:rPr lang="zh-CN" altLang="en-US"/>
              <a:t>作为独立正则项，直接针对变量间依赖，保留各变量独立性；在相同解耦效果下，能保持更好的重构质量。</a:t>
            </a:r>
            <a:r>
              <a:rPr lang="en-US" altLang="zh-CN"/>
              <a:t> </a:t>
            </a:r>
            <a:endParaRPr lang="en-US" altLang="zh-CN"/>
          </a:p>
        </p:txBody>
      </p:sp>
      <p:pic>
        <p:nvPicPr>
          <p:cNvPr id="4" name="图片 3"/>
          <p:cNvPicPr>
            <a:picLocks noChangeAspect="1"/>
          </p:cNvPicPr>
          <p:nvPr/>
        </p:nvPicPr>
        <p:blipFill>
          <a:blip r:embed="rId3"/>
          <a:stretch>
            <a:fillRect/>
          </a:stretch>
        </p:blipFill>
        <p:spPr>
          <a:xfrm>
            <a:off x="2563495" y="2044065"/>
            <a:ext cx="6134100" cy="657225"/>
          </a:xfrm>
          <a:prstGeom prst="rect">
            <a:avLst/>
          </a:prstGeom>
        </p:spPr>
      </p:pic>
    </p:spTree>
    <p:custDataLst>
      <p:tags r:id="rId4"/>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factor-VAE</a:t>
            </a:r>
            <a:r>
              <a:rPr lang="zh-CN" altLang="en-US"/>
              <a:t>原理</a:t>
            </a:r>
            <a:endParaRPr lang="zh-CN" altLang="en-US"/>
          </a:p>
        </p:txBody>
      </p:sp>
      <p:sp>
        <p:nvSpPr>
          <p:cNvPr id="3" name="内容占位符 2"/>
          <p:cNvSpPr>
            <a:spLocks noGrp="1"/>
          </p:cNvSpPr>
          <p:nvPr>
            <p:ph idx="1"/>
            <p:custDataLst>
              <p:tags r:id="rId2"/>
            </p:custDataLst>
          </p:nvPr>
        </p:nvSpPr>
        <p:spPr/>
        <p:txBody>
          <a:bodyPr>
            <a:normAutofit lnSpcReduction="10000"/>
          </a:bodyPr>
          <a:p>
            <a:r>
              <a:rPr lang="zh-CN" altLang="en-US" sz="1600"/>
              <a:t>原始</a:t>
            </a:r>
            <a:r>
              <a:rPr lang="en-US" altLang="zh-CN" sz="1600"/>
              <a:t>VAE</a:t>
            </a:r>
            <a:r>
              <a:rPr lang="zh-CN" altLang="en-US" sz="1600"/>
              <a:t>不足：普通</a:t>
            </a:r>
            <a:r>
              <a:rPr lang="en-US" altLang="zh-CN" sz="1600"/>
              <a:t> ELBO </a:t>
            </a:r>
            <a:r>
              <a:rPr lang="zh-CN" altLang="en-US" sz="1600"/>
              <a:t>并未显式惩罚不同维度的相互依赖，总是学出</a:t>
            </a:r>
            <a:r>
              <a:rPr lang="en-US" altLang="zh-CN" sz="1600"/>
              <a:t>“</a:t>
            </a:r>
            <a:r>
              <a:rPr lang="zh-CN" altLang="en-US" sz="1600"/>
              <a:t>耦合</a:t>
            </a:r>
            <a:r>
              <a:rPr lang="en-US" altLang="zh-CN" sz="1600"/>
              <a:t>”</a:t>
            </a:r>
            <a:r>
              <a:rPr lang="zh-CN" altLang="en-US" sz="1600"/>
              <a:t>特征。</a:t>
            </a:r>
            <a:endParaRPr lang="zh-CN" altLang="en-US" sz="1600"/>
          </a:p>
          <a:p>
            <a:r>
              <a:rPr lang="zh-CN" altLang="en-US" sz="1600"/>
              <a:t>目标：希望潜在分布在各维度都保持独立性，不同维度之间互不干扰，使用</a:t>
            </a:r>
            <a:r>
              <a:rPr lang="en-US" altLang="zh-CN" sz="1600"/>
              <a:t>Total Correlation</a:t>
            </a:r>
            <a:r>
              <a:rPr lang="zh-CN" altLang="en-US" sz="1600"/>
              <a:t>惩罚项来实现这一目标。</a:t>
            </a:r>
            <a:endParaRPr lang="zh-CN" altLang="en-US" sz="1600"/>
          </a:p>
          <a:p>
            <a:r>
              <a:rPr lang="zh-CN" altLang="en-US" sz="1600"/>
              <a:t>总相关（</a:t>
            </a:r>
            <a:r>
              <a:rPr lang="en-US" altLang="zh-CN" sz="1600"/>
              <a:t>Total Correlation</a:t>
            </a:r>
            <a:r>
              <a:rPr lang="zh-CN" altLang="en-US" sz="1600"/>
              <a:t>）的定义：</a:t>
            </a:r>
            <a:endParaRPr lang="zh-CN" altLang="en-US" sz="1600"/>
          </a:p>
          <a:p>
            <a:pPr marL="0" indent="0">
              <a:buNone/>
            </a:pPr>
            <a:r>
              <a:rPr lang="en-US" altLang="zh-CN" sz="1600"/>
              <a:t>TC</a:t>
            </a:r>
            <a:r>
              <a:rPr lang="zh-CN" altLang="en-US" sz="1600"/>
              <a:t>是多变量间依赖性的度量，定义为聚合后验分布与各边缘分布乘积的</a:t>
            </a:r>
            <a:r>
              <a:rPr lang="en-US" altLang="zh-CN" sz="1600"/>
              <a:t>KL</a:t>
            </a:r>
            <a:r>
              <a:rPr lang="zh-CN" altLang="en-US" sz="1600"/>
              <a:t>散度：</a:t>
            </a:r>
            <a:endParaRPr lang="zh-CN" altLang="en-US" sz="1600"/>
          </a:p>
          <a:p>
            <a:pPr marL="0" indent="0">
              <a:buNone/>
            </a:pPr>
            <a:r>
              <a:rPr lang="zh-CN" altLang="en-US" sz="1600"/>
              <a:t>这里的聚合后验分布不是指单个样本的条件后验</a:t>
            </a:r>
            <a:r>
              <a:rPr lang="en-US" altLang="zh-CN" sz="1600"/>
              <a:t>q(z|x)</a:t>
            </a:r>
            <a:r>
              <a:rPr lang="zh-CN" altLang="en-US" sz="1600"/>
              <a:t>，而是对所有数据做边缘化后得到的聚合后验：</a:t>
            </a:r>
            <a:endParaRPr lang="en-US" altLang="zh-CN" sz="1600"/>
          </a:p>
          <a:p>
            <a:pPr marL="0" indent="0">
              <a:buNone/>
            </a:pPr>
            <a:r>
              <a:rPr lang="zh-CN" altLang="en-US" sz="1600"/>
              <a:t>就是把所有可能的</a:t>
            </a:r>
            <a:r>
              <a:rPr lang="en-US" altLang="zh-CN" sz="1600"/>
              <a:t>x</a:t>
            </a:r>
            <a:r>
              <a:rPr lang="zh-CN" altLang="en-US" sz="1600"/>
              <a:t>（按真实数据分布</a:t>
            </a:r>
            <a:r>
              <a:rPr lang="en-US" altLang="zh-CN" sz="1600"/>
              <a:t>        </a:t>
            </a:r>
            <a:r>
              <a:rPr lang="zh-CN" altLang="en-US" sz="1600"/>
              <a:t>都考虑进来，把条件后验积分后得到的分布，反映了整个数据集在潜空间上的分布，也是联合</a:t>
            </a:r>
            <a:r>
              <a:rPr lang="zh-CN" altLang="en-US" sz="1600"/>
              <a:t>分布：</a:t>
            </a:r>
            <a:endParaRPr lang="zh-CN" altLang="en-US" sz="1600"/>
          </a:p>
          <a:p>
            <a:pPr marL="0" indent="0">
              <a:buNone/>
            </a:pPr>
            <a:r>
              <a:rPr lang="zh-CN" altLang="en-US" sz="1600"/>
              <a:t>边缘分布</a:t>
            </a:r>
            <a:r>
              <a:rPr lang="en-US" altLang="zh-CN" sz="1600"/>
              <a:t>q(zi)</a:t>
            </a:r>
            <a:r>
              <a:rPr lang="zh-CN" altLang="en-US" sz="1600"/>
              <a:t>就是对联合分布</a:t>
            </a:r>
            <a:r>
              <a:rPr lang="en-US" altLang="zh-CN" sz="1600"/>
              <a:t>q(z)</a:t>
            </a:r>
            <a:r>
              <a:rPr lang="zh-CN" altLang="en-US" sz="1600"/>
              <a:t>，除了</a:t>
            </a:r>
            <a:r>
              <a:rPr lang="en-US" altLang="zh-CN" sz="1600"/>
              <a:t>zi</a:t>
            </a:r>
            <a:r>
              <a:rPr lang="zh-CN" altLang="en-US" sz="1600"/>
              <a:t>这个元素其他的元素做积分，得到</a:t>
            </a:r>
            <a:r>
              <a:rPr lang="zh-CN" altLang="en-US" sz="1600"/>
              <a:t>只关于第</a:t>
            </a:r>
            <a:r>
              <a:rPr lang="en-US" altLang="zh-CN" sz="1600"/>
              <a:t>i</a:t>
            </a:r>
            <a:r>
              <a:rPr lang="zh-CN" altLang="en-US" sz="1600"/>
              <a:t>个维度的分布，它刻画了单独在第</a:t>
            </a:r>
            <a:r>
              <a:rPr lang="en-US" altLang="zh-CN" sz="1600"/>
              <a:t>i</a:t>
            </a:r>
            <a:r>
              <a:rPr lang="zh-CN" altLang="en-US" sz="1600"/>
              <a:t>个维度看</a:t>
            </a:r>
            <a:r>
              <a:rPr lang="en-US" altLang="zh-CN" sz="1600"/>
              <a:t>z</a:t>
            </a:r>
            <a:r>
              <a:rPr lang="zh-CN" altLang="en-US" sz="1600"/>
              <a:t>时，</a:t>
            </a:r>
            <a:r>
              <a:rPr lang="en-US" altLang="zh-CN" sz="1600"/>
              <a:t>“</a:t>
            </a:r>
            <a:r>
              <a:rPr lang="zh-CN" altLang="en-US" sz="1600"/>
              <a:t>打平</a:t>
            </a:r>
            <a:r>
              <a:rPr lang="en-US" altLang="zh-CN" sz="1600"/>
              <a:t>”</a:t>
            </a:r>
            <a:r>
              <a:rPr lang="zh-CN" altLang="en-US" sz="1600"/>
              <a:t>了其它维度影响后的概率分布。</a:t>
            </a:r>
            <a:endParaRPr lang="zh-CN" altLang="en-US" sz="1600"/>
          </a:p>
          <a:p>
            <a:pPr marL="0" indent="0">
              <a:buNone/>
            </a:pPr>
            <a:r>
              <a:rPr lang="zh-CN" altLang="en-US" sz="1600"/>
              <a:t>因此，用</a:t>
            </a:r>
            <a:r>
              <a:rPr lang="en-US" altLang="zh-CN" sz="1600"/>
              <a:t> KL </a:t>
            </a:r>
            <a:r>
              <a:rPr lang="zh-CN" altLang="en-US" sz="1600"/>
              <a:t>测量联合分布和各维独立分布之间的差距，差距小（</a:t>
            </a:r>
            <a:r>
              <a:rPr lang="en-US" altLang="zh-CN" sz="1600"/>
              <a:t>KL≈0</a:t>
            </a:r>
            <a:r>
              <a:rPr lang="zh-CN" altLang="en-US" sz="1600"/>
              <a:t>）说明</a:t>
            </a:r>
            <a:r>
              <a:rPr lang="en-US" altLang="zh-CN" sz="1600"/>
              <a:t>“</a:t>
            </a:r>
            <a:r>
              <a:rPr lang="zh-CN" altLang="en-US" sz="1600"/>
              <a:t>因子化</a:t>
            </a:r>
            <a:r>
              <a:rPr lang="en-US" altLang="zh-CN" sz="1600"/>
              <a:t>”</a:t>
            </a:r>
            <a:r>
              <a:rPr lang="zh-CN" altLang="en-US" sz="1600"/>
              <a:t>做得好，各维几乎无关；通过最小化这项</a:t>
            </a:r>
            <a:r>
              <a:rPr lang="en-US" altLang="zh-CN" sz="1600"/>
              <a:t> KL</a:t>
            </a:r>
            <a:r>
              <a:rPr lang="zh-CN" altLang="en-US" sz="1600"/>
              <a:t>，模型被迫让潜在空间中的各维变得尽可能独立，从而获得可分离、可解释的表示。</a:t>
            </a:r>
            <a:endParaRPr lang="zh-CN" altLang="en-US" sz="1600"/>
          </a:p>
          <a:p>
            <a:pPr marL="0" indent="0">
              <a:buNone/>
            </a:pPr>
            <a:endParaRPr lang="zh-CN" altLang="en-US" sz="1600"/>
          </a:p>
        </p:txBody>
      </p:sp>
      <p:pic>
        <p:nvPicPr>
          <p:cNvPr id="4" name="图片 3"/>
          <p:cNvPicPr>
            <a:picLocks noChangeAspect="1"/>
          </p:cNvPicPr>
          <p:nvPr/>
        </p:nvPicPr>
        <p:blipFill>
          <a:blip r:embed="rId3"/>
          <a:srcRect l="6573" r="4896"/>
          <a:stretch>
            <a:fillRect/>
          </a:stretch>
        </p:blipFill>
        <p:spPr>
          <a:xfrm>
            <a:off x="8582660" y="2915920"/>
            <a:ext cx="2413635" cy="585470"/>
          </a:xfrm>
          <a:prstGeom prst="rect">
            <a:avLst/>
          </a:prstGeom>
        </p:spPr>
      </p:pic>
      <p:pic>
        <p:nvPicPr>
          <p:cNvPr id="7" name="图片 6"/>
          <p:cNvPicPr>
            <a:picLocks noChangeAspect="1"/>
          </p:cNvPicPr>
          <p:nvPr/>
        </p:nvPicPr>
        <p:blipFill>
          <a:blip r:embed="rId4"/>
          <a:srcRect t="13926"/>
          <a:stretch>
            <a:fillRect/>
          </a:stretch>
        </p:blipFill>
        <p:spPr>
          <a:xfrm>
            <a:off x="3961130" y="4187825"/>
            <a:ext cx="2390775" cy="368935"/>
          </a:xfrm>
          <a:prstGeom prst="rect">
            <a:avLst/>
          </a:prstGeom>
        </p:spPr>
      </p:pic>
      <p:pic>
        <p:nvPicPr>
          <p:cNvPr id="8" name="图片 7"/>
          <p:cNvPicPr>
            <a:picLocks noChangeAspect="1"/>
          </p:cNvPicPr>
          <p:nvPr/>
        </p:nvPicPr>
        <p:blipFill>
          <a:blip r:embed="rId5"/>
          <a:stretch>
            <a:fillRect/>
          </a:stretch>
        </p:blipFill>
        <p:spPr>
          <a:xfrm>
            <a:off x="4389755" y="4025900"/>
            <a:ext cx="561975" cy="161925"/>
          </a:xfrm>
          <a:prstGeom prst="rect">
            <a:avLst/>
          </a:prstGeom>
        </p:spPr>
      </p:pic>
    </p:spTree>
    <p:custDataLst>
      <p:tags r:id="rId6"/>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模型</a:t>
            </a:r>
            <a:r>
              <a:rPr lang="zh-CN" altLang="en-US"/>
              <a:t>架构</a:t>
            </a:r>
            <a:endParaRPr lang="zh-CN" altLang="en-US"/>
          </a:p>
        </p:txBody>
      </p:sp>
      <p:pic>
        <p:nvPicPr>
          <p:cNvPr id="4" name="图片 3"/>
          <p:cNvPicPr>
            <a:picLocks noChangeAspect="1"/>
          </p:cNvPicPr>
          <p:nvPr/>
        </p:nvPicPr>
        <p:blipFill>
          <a:blip r:embed="rId2"/>
          <a:stretch>
            <a:fillRect/>
          </a:stretch>
        </p:blipFill>
        <p:spPr>
          <a:xfrm>
            <a:off x="3021330" y="305435"/>
            <a:ext cx="8254365" cy="4547235"/>
          </a:xfrm>
          <a:prstGeom prst="rect">
            <a:avLst/>
          </a:prstGeom>
        </p:spPr>
      </p:pic>
      <p:sp>
        <p:nvSpPr>
          <p:cNvPr id="5" name="文本框 4"/>
          <p:cNvSpPr txBox="1"/>
          <p:nvPr/>
        </p:nvSpPr>
        <p:spPr>
          <a:xfrm>
            <a:off x="687705" y="5056505"/>
            <a:ext cx="10450830" cy="645160"/>
          </a:xfrm>
          <a:prstGeom prst="rect">
            <a:avLst/>
          </a:prstGeom>
          <a:noFill/>
        </p:spPr>
        <p:txBody>
          <a:bodyPr wrap="square" rtlCol="0">
            <a:spAutoFit/>
          </a:bodyPr>
          <a:p>
            <a:r>
              <a:rPr lang="en-US" altLang="zh-CN"/>
              <a:t>Factor VAE </a:t>
            </a:r>
            <a:r>
              <a:rPr lang="zh-CN" altLang="en-US"/>
              <a:t>增加了一个小型的二分类网络</a:t>
            </a:r>
            <a:r>
              <a:rPr lang="en-US" altLang="zh-CN"/>
              <a:t> Discriminator </a:t>
            </a:r>
            <a:r>
              <a:rPr lang="zh-CN" altLang="en-US"/>
              <a:t>判别器：</a:t>
            </a:r>
            <a:endParaRPr lang="zh-CN" altLang="en-US"/>
          </a:p>
          <a:p>
            <a:r>
              <a:rPr lang="zh-CN" altLang="en-US"/>
              <a:t>输入原始采样的样本和打乱维度的样本，判别器的作用就是学习区分这两类</a:t>
            </a:r>
            <a:r>
              <a:rPr lang="zh-CN" altLang="en-US"/>
              <a:t>样本</a:t>
            </a:r>
            <a:endParaRPr lang="zh-CN" altLang="en-US"/>
          </a:p>
        </p:txBody>
      </p:sp>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模型</a:t>
            </a:r>
            <a:r>
              <a:rPr lang="zh-CN" altLang="en-US"/>
              <a:t>概念</a:t>
            </a:r>
            <a:endParaRPr lang="zh-CN" altLang="en-US"/>
          </a:p>
        </p:txBody>
      </p:sp>
      <p:sp>
        <p:nvSpPr>
          <p:cNvPr id="3" name="内容占位符 2"/>
          <p:cNvSpPr>
            <a:spLocks noGrp="1"/>
          </p:cNvSpPr>
          <p:nvPr>
            <p:ph idx="1"/>
            <p:custDataLst>
              <p:tags r:id="rId2"/>
            </p:custDataLst>
          </p:nvPr>
        </p:nvSpPr>
        <p:spPr/>
        <p:txBody>
          <a:bodyPr>
            <a:normAutofit fontScale="80000"/>
          </a:bodyPr>
          <a:p>
            <a:r>
              <a:rPr lang="zh-CN" altLang="en-US" sz="2000"/>
              <a:t>定义：</a:t>
            </a:r>
            <a:r>
              <a:rPr lang="en-US" altLang="zh-CN" sz="2000"/>
              <a:t>VAE </a:t>
            </a:r>
            <a:r>
              <a:rPr lang="zh-CN" altLang="en-US" sz="2000"/>
              <a:t>模型是一种概率生成模型，全名</a:t>
            </a:r>
            <a:r>
              <a:rPr lang="zh-CN" altLang="en-US" sz="2000"/>
              <a:t>叫变分自编解码器。它通过学习数据的潜在分布，实现数据生成和增强。</a:t>
            </a:r>
            <a:r>
              <a:rPr lang="en-US" altLang="zh-CN" sz="2000"/>
              <a:t>VAE</a:t>
            </a:r>
            <a:r>
              <a:rPr lang="zh-CN" altLang="en-US" sz="2000"/>
              <a:t>不仅能重构数据，还能通过潜在空间生成新样本。</a:t>
            </a:r>
            <a:endParaRPr lang="zh-CN" altLang="en-US" sz="2000"/>
          </a:p>
          <a:p>
            <a:r>
              <a:rPr lang="zh-CN" altLang="en-US" sz="2000"/>
              <a:t>作用：</a:t>
            </a:r>
            <a:r>
              <a:rPr lang="en-US" altLang="zh-CN" sz="2000"/>
              <a:t>VAE</a:t>
            </a:r>
            <a:r>
              <a:rPr lang="zh-CN" altLang="en-US" sz="2000"/>
              <a:t>作为一种生成模型，能从训练数据中学习潜在分布，并生成与训练数据分布相似的新样本。这种生成特性使其在多个领域有广泛应用：</a:t>
            </a:r>
            <a:endParaRPr lang="zh-CN" altLang="en-US" sz="2000"/>
          </a:p>
          <a:p>
            <a:pPr marL="0" indent="0">
              <a:buNone/>
            </a:pPr>
            <a:r>
              <a:rPr lang="zh-CN" altLang="en-US" sz="2000"/>
              <a:t>生成模型：</a:t>
            </a:r>
            <a:endParaRPr lang="en-US" altLang="zh-CN" sz="2000"/>
          </a:p>
          <a:p>
            <a:pPr marL="0" indent="0">
              <a:buNone/>
            </a:pPr>
            <a:r>
              <a:rPr lang="zh-CN" altLang="en-US" sz="1500"/>
              <a:t>图像生成：</a:t>
            </a:r>
            <a:r>
              <a:rPr lang="en-US" altLang="zh-CN" sz="1500"/>
              <a:t>VAE</a:t>
            </a:r>
            <a:r>
              <a:rPr lang="zh-CN" altLang="en-US" sz="1500"/>
              <a:t>能够生成逼真的图像，常用于人脸、手写数字等图像生成任务。</a:t>
            </a:r>
            <a:endParaRPr lang="zh-CN" altLang="en-US" sz="1500"/>
          </a:p>
          <a:p>
            <a:pPr marL="0" indent="0">
              <a:buNone/>
            </a:pPr>
            <a:r>
              <a:rPr lang="zh-CN" altLang="en-US" sz="1500"/>
              <a:t>文本生成：</a:t>
            </a:r>
            <a:r>
              <a:rPr lang="en-US" altLang="zh-CN" sz="1500"/>
              <a:t>VAE</a:t>
            </a:r>
            <a:r>
              <a:rPr lang="zh-CN" altLang="en-US" sz="1500"/>
              <a:t>应用于文本生成，尤其是情感一致的句子生成和语义控制生成。</a:t>
            </a:r>
            <a:endParaRPr lang="zh-CN" altLang="en-US" sz="1500"/>
          </a:p>
          <a:p>
            <a:pPr marL="0" indent="0">
              <a:buNone/>
            </a:pPr>
            <a:r>
              <a:rPr lang="zh-CN" altLang="en-US" sz="1500"/>
              <a:t>声音合成：</a:t>
            </a:r>
            <a:r>
              <a:rPr lang="en-US" altLang="zh-CN" sz="1500"/>
              <a:t>VAE</a:t>
            </a:r>
            <a:r>
              <a:rPr lang="zh-CN" altLang="en-US" sz="1500"/>
              <a:t>在音频生成中可以生成不同音色或背景的声音样本，用于音乐生成和声音合成。</a:t>
            </a:r>
            <a:endParaRPr lang="zh-CN" altLang="en-US" sz="1500"/>
          </a:p>
          <a:p>
            <a:pPr marL="0" indent="0">
              <a:buNone/>
            </a:pPr>
            <a:r>
              <a:rPr lang="zh-CN" altLang="en-US" sz="2000"/>
              <a:t>数据增强：</a:t>
            </a:r>
            <a:endParaRPr lang="en-US" altLang="zh-CN" sz="2000"/>
          </a:p>
          <a:p>
            <a:pPr marL="0" indent="0">
              <a:buNone/>
            </a:pPr>
            <a:r>
              <a:rPr lang="zh-CN" altLang="en-US" sz="1500"/>
              <a:t>在许多任务中，数据不足是一个常见的问题。</a:t>
            </a:r>
            <a:r>
              <a:rPr lang="en-US" altLang="zh-CN" sz="1500"/>
              <a:t>VAE</a:t>
            </a:r>
            <a:r>
              <a:rPr lang="zh-CN" altLang="en-US" sz="1500"/>
              <a:t>可以通过采样潜在空间来生成新的数据样本，从而扩展数据集。</a:t>
            </a:r>
            <a:endParaRPr lang="zh-CN" altLang="en-US" sz="1500"/>
          </a:p>
          <a:p>
            <a:pPr marL="0" indent="0">
              <a:buNone/>
            </a:pPr>
            <a:r>
              <a:rPr lang="zh-CN" altLang="en-US" sz="1500"/>
              <a:t>图像数据增强：</a:t>
            </a:r>
            <a:r>
              <a:rPr lang="en-US" altLang="zh-CN" sz="1500"/>
              <a:t>VAE</a:t>
            </a:r>
            <a:r>
              <a:rPr lang="zh-CN" altLang="en-US" sz="1500"/>
              <a:t>可生成与原始数据分布一致的图像样本，帮助提升模型的泛化能力。</a:t>
            </a:r>
            <a:endParaRPr lang="zh-CN" altLang="en-US" sz="1500"/>
          </a:p>
          <a:p>
            <a:pPr marL="0" indent="0">
              <a:buNone/>
            </a:pPr>
            <a:r>
              <a:rPr lang="zh-CN" altLang="en-US" sz="1500"/>
              <a:t>稀缺样本扩展：在医学影像或少样本学习任务中，</a:t>
            </a:r>
            <a:r>
              <a:rPr lang="en-US" altLang="zh-CN" sz="1500"/>
              <a:t>VAE</a:t>
            </a:r>
            <a:r>
              <a:rPr lang="zh-CN" altLang="en-US" sz="1500"/>
              <a:t>可以生成更多样本，使模型能够更好地学习。</a:t>
            </a:r>
            <a:endParaRPr lang="zh-CN" altLang="en-US" sz="1500"/>
          </a:p>
          <a:p>
            <a:pPr marL="0" indent="0">
              <a:buNone/>
            </a:pPr>
            <a:endParaRPr lang="zh-CN" altLang="en-US" sz="1500"/>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损失函数</a:t>
            </a:r>
            <a:endParaRPr lang="zh-CN" altLang="en-US"/>
          </a:p>
        </p:txBody>
      </p:sp>
      <p:sp>
        <p:nvSpPr>
          <p:cNvPr id="3" name="内容占位符 2"/>
          <p:cNvSpPr>
            <a:spLocks noGrp="1"/>
          </p:cNvSpPr>
          <p:nvPr>
            <p:ph idx="1"/>
            <p:custDataLst>
              <p:tags r:id="rId2"/>
            </p:custDataLst>
          </p:nvPr>
        </p:nvSpPr>
        <p:spPr/>
        <p:txBody>
          <a:bodyPr/>
          <a:p>
            <a:r>
              <a:rPr lang="en-US" altLang="zh-CN"/>
              <a:t>factor-VAE</a:t>
            </a:r>
            <a:r>
              <a:rPr lang="zh-CN" altLang="en-US"/>
              <a:t>损失</a:t>
            </a:r>
            <a:r>
              <a:rPr lang="zh-CN" altLang="en-US"/>
              <a:t>函数：</a:t>
            </a:r>
            <a:endParaRPr lang="zh-CN" altLang="en-US"/>
          </a:p>
          <a:p>
            <a:r>
              <a:rPr lang="en-US" altLang="zh-CN"/>
              <a:t>factor-VAE</a:t>
            </a:r>
            <a:r>
              <a:rPr lang="zh-CN" altLang="en-US"/>
              <a:t>通过密度比估计来近似估计</a:t>
            </a:r>
            <a:r>
              <a:rPr lang="en-US" altLang="zh-CN"/>
              <a:t>TC</a:t>
            </a:r>
            <a:r>
              <a:rPr lang="zh-CN" altLang="en-US"/>
              <a:t>：</a:t>
            </a:r>
            <a:endParaRPr lang="zh-CN" altLang="en-US"/>
          </a:p>
          <a:p>
            <a:pPr marL="0" indent="0">
              <a:buNone/>
            </a:pPr>
            <a:r>
              <a:rPr lang="zh-CN" altLang="en-US"/>
              <a:t>引入判别器</a:t>
            </a:r>
            <a:r>
              <a:rPr lang="en-US" altLang="zh-CN"/>
              <a:t>D(z)</a:t>
            </a:r>
            <a:r>
              <a:rPr lang="zh-CN" altLang="en-US"/>
              <a:t>区分联合样本</a:t>
            </a:r>
            <a:r>
              <a:rPr lang="en-US" altLang="zh-CN"/>
              <a:t>z∼q(z)</a:t>
            </a:r>
            <a:r>
              <a:rPr lang="zh-CN" altLang="en-US"/>
              <a:t>和独立样本</a:t>
            </a:r>
            <a:r>
              <a:rPr lang="en-US" altLang="zh-CN"/>
              <a:t>                </a:t>
            </a:r>
            <a:r>
              <a:rPr lang="zh-CN" altLang="en-US"/>
              <a:t>，通过对抗训练估计密度比，当判别器</a:t>
            </a:r>
            <a:r>
              <a:rPr lang="en-US" altLang="zh-CN"/>
              <a:t>D(z)</a:t>
            </a:r>
            <a:r>
              <a:rPr lang="zh-CN" altLang="en-US"/>
              <a:t>最优时，判别器的输出等于</a:t>
            </a:r>
            <a:r>
              <a:rPr lang="en-US" altLang="zh-CN"/>
              <a:t>             </a:t>
            </a:r>
            <a:r>
              <a:rPr lang="zh-CN" altLang="en-US"/>
              <a:t>，即</a:t>
            </a:r>
            <a:endParaRPr lang="zh-CN" altLang="en-US"/>
          </a:p>
          <a:p>
            <a:pPr marL="0" indent="0">
              <a:buNone/>
            </a:pPr>
            <a:r>
              <a:rPr lang="zh-CN" altLang="en-US"/>
              <a:t>目的：让</a:t>
            </a:r>
            <a:r>
              <a:rPr lang="en-US" altLang="zh-CN">
                <a:sym typeface="+mn-ea"/>
              </a:rPr>
              <a:t>D</a:t>
            </a:r>
            <a:r>
              <a:rPr lang="zh-CN" altLang="en-US">
                <a:sym typeface="+mn-ea"/>
              </a:rPr>
              <a:t>（</a:t>
            </a:r>
            <a:r>
              <a:rPr lang="en-US" altLang="zh-CN">
                <a:sym typeface="+mn-ea"/>
              </a:rPr>
              <a:t>z</a:t>
            </a:r>
            <a:r>
              <a:rPr lang="zh-CN" altLang="en-US">
                <a:sym typeface="+mn-ea"/>
              </a:rPr>
              <a:t>）</a:t>
            </a:r>
            <a:r>
              <a:rPr lang="zh-CN" altLang="en-US"/>
              <a:t>能分辨哪个是联合，哪个是</a:t>
            </a:r>
            <a:r>
              <a:rPr lang="zh-CN" altLang="en-US"/>
              <a:t>独立。</a:t>
            </a:r>
            <a:endParaRPr lang="zh-CN" altLang="en-US"/>
          </a:p>
          <a:p>
            <a:pPr marL="0" indent="0">
              <a:buNone/>
            </a:pPr>
            <a:r>
              <a:rPr lang="zh-CN" altLang="en-US"/>
              <a:t>判别器</a:t>
            </a:r>
            <a:r>
              <a:rPr lang="en-US" altLang="zh-CN">
                <a:sym typeface="+mn-ea"/>
              </a:rPr>
              <a:t>D</a:t>
            </a:r>
            <a:r>
              <a:rPr lang="zh-CN" altLang="en-US">
                <a:sym typeface="+mn-ea"/>
              </a:rPr>
              <a:t>（</a:t>
            </a:r>
            <a:r>
              <a:rPr lang="en-US" altLang="zh-CN">
                <a:sym typeface="+mn-ea"/>
              </a:rPr>
              <a:t>z</a:t>
            </a:r>
            <a:r>
              <a:rPr lang="zh-CN" altLang="en-US">
                <a:sym typeface="+mn-ea"/>
              </a:rPr>
              <a:t>）</a:t>
            </a:r>
            <a:r>
              <a:rPr lang="zh-CN" altLang="en-US"/>
              <a:t>的输出可以被解释为</a:t>
            </a:r>
            <a:r>
              <a:rPr lang="en-US" altLang="zh-CN"/>
              <a:t>“</a:t>
            </a:r>
            <a:r>
              <a:rPr lang="zh-CN" altLang="en-US"/>
              <a:t>预测为正类的概率</a:t>
            </a:r>
            <a:r>
              <a:rPr lang="en-US" altLang="zh-CN"/>
              <a:t>”</a:t>
            </a:r>
            <a:r>
              <a:rPr lang="zh-CN" altLang="en-US"/>
              <a:t>：</a:t>
            </a:r>
            <a:endParaRPr lang="zh-CN" altLang="en-US"/>
          </a:p>
          <a:p>
            <a:pPr marL="0" indent="0">
              <a:buNone/>
            </a:pPr>
            <a:r>
              <a:rPr lang="zh-CN" altLang="en-US">
                <a:sym typeface="+mn-ea"/>
              </a:rPr>
              <a:t>训练判别器</a:t>
            </a:r>
            <a:r>
              <a:rPr lang="en-US" altLang="zh-CN">
                <a:sym typeface="+mn-ea"/>
              </a:rPr>
              <a:t>D</a:t>
            </a:r>
            <a:r>
              <a:rPr lang="zh-CN" altLang="en-US">
                <a:sym typeface="+mn-ea"/>
              </a:rPr>
              <a:t>的损失函数（交叉熵）：</a:t>
            </a:r>
            <a:endParaRPr lang="zh-CN" altLang="en-US"/>
          </a:p>
          <a:p>
            <a:pPr marL="0" indent="0">
              <a:buNone/>
            </a:pPr>
            <a:r>
              <a:rPr lang="zh-CN" altLang="en-US"/>
              <a:t>在交叉熵损失下，判别器达到最优时，</a:t>
            </a:r>
            <a:r>
              <a:rPr lang="zh-CN" altLang="en-US"/>
              <a:t>有：</a:t>
            </a:r>
            <a:endParaRPr lang="zh-CN" altLang="en-US"/>
          </a:p>
          <a:p>
            <a:pPr marL="0" indent="0">
              <a:buNone/>
            </a:pPr>
            <a:r>
              <a:rPr lang="zh-CN" altLang="en-US"/>
              <a:t>使用密度比</a:t>
            </a:r>
            <a:r>
              <a:rPr lang="zh-CN" altLang="en-US"/>
              <a:t>等价：</a:t>
            </a:r>
            <a:endParaRPr lang="zh-CN" altLang="en-US"/>
          </a:p>
        </p:txBody>
      </p:sp>
      <p:pic>
        <p:nvPicPr>
          <p:cNvPr id="4" name="图片 3"/>
          <p:cNvPicPr>
            <a:picLocks noChangeAspect="1"/>
          </p:cNvPicPr>
          <p:nvPr/>
        </p:nvPicPr>
        <p:blipFill>
          <a:blip r:embed="rId3"/>
          <a:stretch>
            <a:fillRect/>
          </a:stretch>
        </p:blipFill>
        <p:spPr>
          <a:xfrm>
            <a:off x="3531870" y="1313815"/>
            <a:ext cx="7150100" cy="764540"/>
          </a:xfrm>
          <a:prstGeom prst="rect">
            <a:avLst/>
          </a:prstGeom>
        </p:spPr>
      </p:pic>
      <p:pic>
        <p:nvPicPr>
          <p:cNvPr id="5" name="图片 4"/>
          <p:cNvPicPr>
            <a:picLocks noChangeAspect="1"/>
          </p:cNvPicPr>
          <p:nvPr/>
        </p:nvPicPr>
        <p:blipFill>
          <a:blip r:embed="rId4"/>
          <a:stretch>
            <a:fillRect/>
          </a:stretch>
        </p:blipFill>
        <p:spPr>
          <a:xfrm>
            <a:off x="6158865" y="2542540"/>
            <a:ext cx="1133475" cy="304800"/>
          </a:xfrm>
          <a:prstGeom prst="rect">
            <a:avLst/>
          </a:prstGeom>
        </p:spPr>
      </p:pic>
      <p:pic>
        <p:nvPicPr>
          <p:cNvPr id="6" name="图片 5"/>
          <p:cNvPicPr>
            <a:picLocks noChangeAspect="1"/>
          </p:cNvPicPr>
          <p:nvPr/>
        </p:nvPicPr>
        <p:blipFill>
          <a:blip r:embed="rId5"/>
          <a:stretch>
            <a:fillRect/>
          </a:stretch>
        </p:blipFill>
        <p:spPr>
          <a:xfrm>
            <a:off x="4604385" y="2914650"/>
            <a:ext cx="886460" cy="449580"/>
          </a:xfrm>
          <a:prstGeom prst="rect">
            <a:avLst/>
          </a:prstGeom>
        </p:spPr>
      </p:pic>
      <p:pic>
        <p:nvPicPr>
          <p:cNvPr id="8" name="图片 7"/>
          <p:cNvPicPr>
            <a:picLocks noChangeAspect="1"/>
          </p:cNvPicPr>
          <p:nvPr/>
        </p:nvPicPr>
        <p:blipFill>
          <a:blip r:embed="rId6"/>
          <a:srcRect t="17655"/>
          <a:stretch>
            <a:fillRect/>
          </a:stretch>
        </p:blipFill>
        <p:spPr>
          <a:xfrm>
            <a:off x="4953635" y="4396105"/>
            <a:ext cx="4305935" cy="405765"/>
          </a:xfrm>
          <a:prstGeom prst="rect">
            <a:avLst/>
          </a:prstGeom>
        </p:spPr>
      </p:pic>
      <p:pic>
        <p:nvPicPr>
          <p:cNvPr id="9" name="图片 8"/>
          <p:cNvPicPr>
            <a:picLocks noChangeAspect="1"/>
          </p:cNvPicPr>
          <p:nvPr/>
        </p:nvPicPr>
        <p:blipFill>
          <a:blip r:embed="rId7"/>
          <a:stretch>
            <a:fillRect/>
          </a:stretch>
        </p:blipFill>
        <p:spPr>
          <a:xfrm>
            <a:off x="2606675" y="5165090"/>
            <a:ext cx="2419350" cy="542925"/>
          </a:xfrm>
          <a:prstGeom prst="rect">
            <a:avLst/>
          </a:prstGeom>
        </p:spPr>
      </p:pic>
      <p:pic>
        <p:nvPicPr>
          <p:cNvPr id="10" name="图片 9"/>
          <p:cNvPicPr>
            <a:picLocks noChangeAspect="1"/>
          </p:cNvPicPr>
          <p:nvPr/>
        </p:nvPicPr>
        <p:blipFill>
          <a:blip r:embed="rId8"/>
          <a:stretch>
            <a:fillRect/>
          </a:stretch>
        </p:blipFill>
        <p:spPr>
          <a:xfrm>
            <a:off x="4853940" y="5111750"/>
            <a:ext cx="2619375" cy="628650"/>
          </a:xfrm>
          <a:prstGeom prst="rect">
            <a:avLst/>
          </a:prstGeom>
        </p:spPr>
      </p:pic>
      <p:pic>
        <p:nvPicPr>
          <p:cNvPr id="11" name="图片 10"/>
          <p:cNvPicPr>
            <a:picLocks noChangeAspect="1"/>
          </p:cNvPicPr>
          <p:nvPr/>
        </p:nvPicPr>
        <p:blipFill>
          <a:blip r:embed="rId9"/>
          <a:stretch>
            <a:fillRect/>
          </a:stretch>
        </p:blipFill>
        <p:spPr>
          <a:xfrm>
            <a:off x="5335270" y="4742815"/>
            <a:ext cx="3343275" cy="514350"/>
          </a:xfrm>
          <a:prstGeom prst="rect">
            <a:avLst/>
          </a:prstGeom>
        </p:spPr>
      </p:pic>
      <p:pic>
        <p:nvPicPr>
          <p:cNvPr id="12" name="图片 11"/>
          <p:cNvPicPr>
            <a:picLocks noChangeAspect="1"/>
          </p:cNvPicPr>
          <p:nvPr/>
        </p:nvPicPr>
        <p:blipFill>
          <a:blip r:embed="rId10"/>
          <a:stretch>
            <a:fillRect/>
          </a:stretch>
        </p:blipFill>
        <p:spPr>
          <a:xfrm>
            <a:off x="5992495" y="2847340"/>
            <a:ext cx="2228850" cy="571500"/>
          </a:xfrm>
          <a:prstGeom prst="rect">
            <a:avLst/>
          </a:prstGeom>
        </p:spPr>
      </p:pic>
      <p:pic>
        <p:nvPicPr>
          <p:cNvPr id="7" name="图片 6"/>
          <p:cNvPicPr>
            <a:picLocks noChangeAspect="1"/>
          </p:cNvPicPr>
          <p:nvPr/>
        </p:nvPicPr>
        <p:blipFill>
          <a:blip r:embed="rId11"/>
          <a:stretch>
            <a:fillRect/>
          </a:stretch>
        </p:blipFill>
        <p:spPr>
          <a:xfrm>
            <a:off x="6727190" y="3923665"/>
            <a:ext cx="4324350" cy="342900"/>
          </a:xfrm>
          <a:prstGeom prst="rect">
            <a:avLst/>
          </a:prstGeom>
        </p:spPr>
      </p:pic>
    </p:spTree>
    <p:custDataLst>
      <p:tags r:id="rId1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打乱</a:t>
            </a:r>
            <a:r>
              <a:rPr lang="zh-CN" altLang="en-US"/>
              <a:t>维度</a:t>
            </a:r>
            <a:endParaRPr lang="zh-CN" altLang="en-US"/>
          </a:p>
        </p:txBody>
      </p:sp>
      <p:sp>
        <p:nvSpPr>
          <p:cNvPr id="3" name="内容占位符 2"/>
          <p:cNvSpPr>
            <a:spLocks noGrp="1"/>
          </p:cNvSpPr>
          <p:nvPr>
            <p:ph idx="1"/>
            <p:custDataLst>
              <p:tags r:id="rId2"/>
            </p:custDataLst>
          </p:nvPr>
        </p:nvSpPr>
        <p:spPr/>
        <p:txBody>
          <a:bodyPr>
            <a:normAutofit/>
          </a:bodyPr>
          <a:p>
            <a:pPr marL="0" indent="0">
              <a:buNone/>
            </a:pPr>
            <a:r>
              <a:rPr lang="zh-CN" altLang="en-US"/>
              <a:t>假如对同一个输入批次采样得到</a:t>
            </a:r>
            <a:r>
              <a:rPr lang="zh-CN" altLang="en-US"/>
              <a:t>后验潜变量矩阵：</a:t>
            </a:r>
            <a:endParaRPr lang="zh-CN" altLang="en-US"/>
          </a:p>
          <a:p>
            <a:pPr marL="0" indent="0">
              <a:buNone/>
            </a:pPr>
            <a:r>
              <a:rPr lang="zh-CN" altLang="en-US"/>
              <a:t>其中</a:t>
            </a:r>
            <a:r>
              <a:rPr lang="en-US" altLang="zh-CN"/>
              <a:t>                     </a:t>
            </a:r>
            <a:r>
              <a:rPr lang="zh-CN" altLang="en-US"/>
              <a:t>是来自</a:t>
            </a:r>
            <a:r>
              <a:rPr lang="en-US" altLang="zh-CN"/>
              <a:t>          </a:t>
            </a:r>
            <a:r>
              <a:rPr lang="zh-CN" altLang="en-US"/>
              <a:t>的一条</a:t>
            </a:r>
            <a:r>
              <a:rPr lang="zh-CN" altLang="en-US"/>
              <a:t>样本。</a:t>
            </a:r>
            <a:endParaRPr lang="zh-CN" altLang="en-US"/>
          </a:p>
          <a:p>
            <a:pPr marL="0" indent="0">
              <a:buNone/>
            </a:pPr>
            <a:r>
              <a:rPr lang="zh-CN" altLang="en-US"/>
              <a:t>独立打乱</a:t>
            </a:r>
            <a:r>
              <a:rPr lang="zh-CN" altLang="en-US"/>
              <a:t>每一列：</a:t>
            </a:r>
            <a:endParaRPr lang="zh-CN" altLang="en-US"/>
          </a:p>
          <a:p>
            <a:pPr marL="0" indent="0">
              <a:buNone/>
            </a:pPr>
            <a:r>
              <a:rPr lang="zh-CN" altLang="en-US"/>
              <a:t>对于第</a:t>
            </a:r>
            <a:r>
              <a:rPr lang="en-US" altLang="zh-CN"/>
              <a:t>j</a:t>
            </a:r>
            <a:r>
              <a:rPr lang="zh-CN" altLang="en-US"/>
              <a:t>维，取出列向量</a:t>
            </a:r>
            <a:r>
              <a:rPr lang="en-US" altLang="zh-CN"/>
              <a:t>               </a:t>
            </a:r>
            <a:r>
              <a:rPr lang="zh-CN" altLang="en-US"/>
              <a:t>，在批次维度上随机打乱次序，比如变成</a:t>
            </a:r>
            <a:r>
              <a:rPr lang="en-US" altLang="zh-CN"/>
              <a:t>                   </a:t>
            </a:r>
            <a:r>
              <a:rPr lang="zh-CN" altLang="en-US"/>
              <a:t>，其中</a:t>
            </a:r>
            <a:r>
              <a:rPr lang="en-US" altLang="zh-CN"/>
              <a:t>   </a:t>
            </a:r>
            <a:r>
              <a:rPr lang="zh-CN" altLang="en-US"/>
              <a:t>是一个长度为</a:t>
            </a:r>
            <a:r>
              <a:rPr lang="en-US" altLang="zh-CN"/>
              <a:t>B</a:t>
            </a:r>
            <a:r>
              <a:rPr lang="zh-CN" altLang="en-US"/>
              <a:t>的随机置换，也就是对</a:t>
            </a:r>
            <a:r>
              <a:rPr lang="en-US" altLang="zh-CN"/>
              <a:t>1</a:t>
            </a:r>
            <a:r>
              <a:rPr lang="zh-CN" altLang="en-US"/>
              <a:t>到</a:t>
            </a:r>
            <a:r>
              <a:rPr lang="en-US" altLang="zh-CN"/>
              <a:t>B</a:t>
            </a:r>
            <a:r>
              <a:rPr lang="zh-CN" altLang="en-US"/>
              <a:t>的样本进行一次等概率的随机</a:t>
            </a:r>
            <a:r>
              <a:rPr lang="zh-CN" altLang="en-US"/>
              <a:t>重排序。</a:t>
            </a:r>
            <a:endParaRPr lang="zh-CN" altLang="en-US"/>
          </a:p>
          <a:p>
            <a:pPr marL="0" indent="0">
              <a:buNone/>
            </a:pPr>
            <a:r>
              <a:rPr lang="zh-CN" altLang="en-US"/>
              <a:t>重新拼回：</a:t>
            </a:r>
            <a:endParaRPr lang="zh-CN" altLang="en-US"/>
          </a:p>
          <a:p>
            <a:pPr marL="0" indent="0">
              <a:buNone/>
            </a:pPr>
            <a:r>
              <a:rPr lang="zh-CN" altLang="en-US"/>
              <a:t>把所有列打乱后，再重新组合成一个新的矩阵：</a:t>
            </a:r>
            <a:endParaRPr lang="zh-CN" altLang="en-US"/>
          </a:p>
          <a:p>
            <a:pPr marL="0" indent="0">
              <a:buNone/>
            </a:pPr>
            <a:r>
              <a:rPr lang="zh-CN" altLang="en-US"/>
              <a:t>由于每列各自打乱，所以</a:t>
            </a:r>
            <a:r>
              <a:rPr lang="en-US" altLang="zh-CN"/>
              <a:t>   </a:t>
            </a:r>
            <a:r>
              <a:rPr lang="zh-CN" altLang="en-US"/>
              <a:t>中的行样本</a:t>
            </a:r>
            <a:r>
              <a:rPr lang="en-US" altLang="zh-CN"/>
              <a:t>    </a:t>
            </a:r>
            <a:r>
              <a:rPr lang="zh-CN" altLang="en-US"/>
              <a:t>在各维度上相互独立。</a:t>
            </a:r>
            <a:endParaRPr lang="zh-CN" altLang="en-US"/>
          </a:p>
        </p:txBody>
      </p:sp>
      <p:pic>
        <p:nvPicPr>
          <p:cNvPr id="4" name="图片 3"/>
          <p:cNvPicPr>
            <a:picLocks noChangeAspect="1"/>
          </p:cNvPicPr>
          <p:nvPr/>
        </p:nvPicPr>
        <p:blipFill>
          <a:blip r:embed="rId3"/>
          <a:stretch>
            <a:fillRect/>
          </a:stretch>
        </p:blipFill>
        <p:spPr>
          <a:xfrm>
            <a:off x="6109335" y="1165860"/>
            <a:ext cx="2859405" cy="1181735"/>
          </a:xfrm>
          <a:prstGeom prst="rect">
            <a:avLst/>
          </a:prstGeom>
        </p:spPr>
      </p:pic>
      <p:pic>
        <p:nvPicPr>
          <p:cNvPr id="5" name="图片 4"/>
          <p:cNvPicPr>
            <a:picLocks noChangeAspect="1"/>
          </p:cNvPicPr>
          <p:nvPr/>
        </p:nvPicPr>
        <p:blipFill>
          <a:blip r:embed="rId4"/>
          <a:stretch>
            <a:fillRect/>
          </a:stretch>
        </p:blipFill>
        <p:spPr>
          <a:xfrm>
            <a:off x="1412875" y="2080895"/>
            <a:ext cx="1438275" cy="266700"/>
          </a:xfrm>
          <a:prstGeom prst="rect">
            <a:avLst/>
          </a:prstGeom>
        </p:spPr>
      </p:pic>
      <p:pic>
        <p:nvPicPr>
          <p:cNvPr id="6" name="图片 5"/>
          <p:cNvPicPr>
            <a:picLocks noChangeAspect="1"/>
          </p:cNvPicPr>
          <p:nvPr/>
        </p:nvPicPr>
        <p:blipFill>
          <a:blip r:embed="rId5"/>
          <a:stretch>
            <a:fillRect/>
          </a:stretch>
        </p:blipFill>
        <p:spPr>
          <a:xfrm>
            <a:off x="3684905" y="2099945"/>
            <a:ext cx="809625" cy="247650"/>
          </a:xfrm>
          <a:prstGeom prst="rect">
            <a:avLst/>
          </a:prstGeom>
        </p:spPr>
      </p:pic>
      <p:pic>
        <p:nvPicPr>
          <p:cNvPr id="7" name="图片 6"/>
          <p:cNvPicPr>
            <a:picLocks noChangeAspect="1"/>
          </p:cNvPicPr>
          <p:nvPr/>
        </p:nvPicPr>
        <p:blipFill>
          <a:blip r:embed="rId6"/>
          <a:stretch>
            <a:fillRect/>
          </a:stretch>
        </p:blipFill>
        <p:spPr>
          <a:xfrm>
            <a:off x="3318510" y="3048000"/>
            <a:ext cx="1057275" cy="266700"/>
          </a:xfrm>
          <a:prstGeom prst="rect">
            <a:avLst/>
          </a:prstGeom>
        </p:spPr>
      </p:pic>
      <p:pic>
        <p:nvPicPr>
          <p:cNvPr id="8" name="图片 7"/>
          <p:cNvPicPr>
            <a:picLocks noChangeAspect="1"/>
          </p:cNvPicPr>
          <p:nvPr/>
        </p:nvPicPr>
        <p:blipFill>
          <a:blip r:embed="rId7"/>
          <a:stretch>
            <a:fillRect/>
          </a:stretch>
        </p:blipFill>
        <p:spPr>
          <a:xfrm>
            <a:off x="8987790" y="3048000"/>
            <a:ext cx="1504950" cy="276225"/>
          </a:xfrm>
          <a:prstGeom prst="rect">
            <a:avLst/>
          </a:prstGeom>
        </p:spPr>
      </p:pic>
      <p:pic>
        <p:nvPicPr>
          <p:cNvPr id="9" name="图片 8"/>
          <p:cNvPicPr>
            <a:picLocks noChangeAspect="1"/>
          </p:cNvPicPr>
          <p:nvPr/>
        </p:nvPicPr>
        <p:blipFill>
          <a:blip r:embed="rId8"/>
          <a:stretch>
            <a:fillRect/>
          </a:stretch>
        </p:blipFill>
        <p:spPr>
          <a:xfrm>
            <a:off x="11282680" y="3095625"/>
            <a:ext cx="228600" cy="219075"/>
          </a:xfrm>
          <a:prstGeom prst="rect">
            <a:avLst/>
          </a:prstGeom>
        </p:spPr>
      </p:pic>
      <p:pic>
        <p:nvPicPr>
          <p:cNvPr id="10" name="图片 9"/>
          <p:cNvPicPr>
            <a:picLocks noChangeAspect="1"/>
          </p:cNvPicPr>
          <p:nvPr/>
        </p:nvPicPr>
        <p:blipFill>
          <a:blip r:embed="rId9"/>
          <a:stretch>
            <a:fillRect/>
          </a:stretch>
        </p:blipFill>
        <p:spPr>
          <a:xfrm>
            <a:off x="5886450" y="3704590"/>
            <a:ext cx="2781300" cy="1133475"/>
          </a:xfrm>
          <a:prstGeom prst="rect">
            <a:avLst/>
          </a:prstGeom>
        </p:spPr>
      </p:pic>
      <p:pic>
        <p:nvPicPr>
          <p:cNvPr id="11" name="图片 10"/>
          <p:cNvPicPr>
            <a:picLocks noChangeAspect="1"/>
          </p:cNvPicPr>
          <p:nvPr/>
        </p:nvPicPr>
        <p:blipFill>
          <a:blip r:embed="rId10"/>
          <a:stretch>
            <a:fillRect/>
          </a:stretch>
        </p:blipFill>
        <p:spPr>
          <a:xfrm>
            <a:off x="3465830" y="4838065"/>
            <a:ext cx="219075" cy="333375"/>
          </a:xfrm>
          <a:prstGeom prst="rect">
            <a:avLst/>
          </a:prstGeom>
        </p:spPr>
      </p:pic>
      <p:pic>
        <p:nvPicPr>
          <p:cNvPr id="12" name="图片 11"/>
          <p:cNvPicPr>
            <a:picLocks noChangeAspect="1"/>
          </p:cNvPicPr>
          <p:nvPr/>
        </p:nvPicPr>
        <p:blipFill>
          <a:blip r:embed="rId11"/>
          <a:stretch>
            <a:fillRect/>
          </a:stretch>
        </p:blipFill>
        <p:spPr>
          <a:xfrm>
            <a:off x="4958715" y="4838065"/>
            <a:ext cx="257175" cy="247650"/>
          </a:xfrm>
          <a:prstGeom prst="rect">
            <a:avLst/>
          </a:prstGeom>
        </p:spPr>
      </p:pic>
    </p:spTree>
    <p:custDataLst>
      <p:tags r:id="rId12"/>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factor-VAE</a:t>
            </a:r>
            <a:r>
              <a:rPr lang="zh-CN" altLang="en-US"/>
              <a:t>解耦</a:t>
            </a:r>
            <a:r>
              <a:rPr lang="zh-CN" altLang="en-US"/>
              <a:t>机制</a:t>
            </a:r>
            <a:endParaRPr lang="zh-CN" altLang="en-US"/>
          </a:p>
        </p:txBody>
      </p:sp>
      <p:sp>
        <p:nvSpPr>
          <p:cNvPr id="3" name="内容占位符 2"/>
          <p:cNvSpPr>
            <a:spLocks noGrp="1"/>
          </p:cNvSpPr>
          <p:nvPr>
            <p:ph idx="1"/>
            <p:custDataLst>
              <p:tags r:id="rId2"/>
            </p:custDataLst>
          </p:nvPr>
        </p:nvSpPr>
        <p:spPr/>
        <p:txBody>
          <a:bodyPr>
            <a:normAutofit lnSpcReduction="20000"/>
          </a:bodyPr>
          <a:p>
            <a:r>
              <a:rPr lang="zh-CN" altLang="en-US">
                <a:sym typeface="+mn-ea"/>
              </a:rPr>
              <a:t>解耦表示的定义：解耦表示将每个潜在因子映射到一个生成因子。生成因子就是生成测量数据的过程或模型中的某个参数。</a:t>
            </a:r>
            <a:endParaRPr lang="zh-CN" altLang="en-US"/>
          </a:p>
          <a:p>
            <a:r>
              <a:rPr lang="en-US" altLang="zh-CN"/>
              <a:t>TC</a:t>
            </a:r>
            <a:r>
              <a:rPr lang="zh-CN" altLang="en-US"/>
              <a:t>最小化：</a:t>
            </a:r>
            <a:r>
              <a:rPr lang="en-US" altLang="zh-CN"/>
              <a:t>TC=0 →      =           </a:t>
            </a:r>
            <a:r>
              <a:rPr lang="zh-CN" altLang="en-US"/>
              <a:t>，当</a:t>
            </a:r>
            <a:r>
              <a:rPr lang="en-US" altLang="zh-CN"/>
              <a:t>TC=0</a:t>
            </a:r>
            <a:r>
              <a:rPr lang="zh-CN" altLang="en-US"/>
              <a:t>时，潜在变量完全独立。</a:t>
            </a:r>
            <a:endParaRPr lang="zh-CN" altLang="en-US"/>
          </a:p>
          <a:p>
            <a:r>
              <a:rPr lang="zh-CN" altLang="en-US"/>
              <a:t>信息分类效应：</a:t>
            </a:r>
            <a:r>
              <a:rPr lang="en-US" altLang="zh-CN"/>
              <a:t>TC</a:t>
            </a:r>
            <a:r>
              <a:rPr lang="zh-CN" altLang="en-US"/>
              <a:t>惩罚项迫使判别器更让容易分辨</a:t>
            </a:r>
            <a:r>
              <a:rPr lang="en-US" altLang="zh-CN"/>
              <a:t>“</a:t>
            </a:r>
            <a:r>
              <a:rPr lang="zh-CN" altLang="en-US"/>
              <a:t>联合</a:t>
            </a:r>
            <a:r>
              <a:rPr lang="en-US" altLang="zh-CN"/>
              <a:t> vs. </a:t>
            </a:r>
            <a:r>
              <a:rPr lang="zh-CN" altLang="en-US"/>
              <a:t>打乱</a:t>
            </a:r>
            <a:r>
              <a:rPr lang="en-US" altLang="zh-CN"/>
              <a:t>”</a:t>
            </a:r>
            <a:r>
              <a:rPr lang="zh-CN" altLang="en-US"/>
              <a:t>的依赖模式，通过重参数化，将随机采样转换成可求梯度的形式，从而更新到编码器，迫使</a:t>
            </a:r>
            <a:r>
              <a:rPr lang="zh-CN" altLang="en-US"/>
              <a:t>编码器将不同信息分配到不同</a:t>
            </a:r>
            <a:r>
              <a:rPr lang="zh-CN" altLang="en-US"/>
              <a:t>维度。</a:t>
            </a:r>
            <a:endParaRPr lang="zh-CN" altLang="en-US"/>
          </a:p>
          <a:p>
            <a:r>
              <a:rPr lang="zh-CN" altLang="en-US"/>
              <a:t>可控生成：通过独立调节不同潜在维度，可以单独改变属性；保持其他属性不变；</a:t>
            </a:r>
            <a:r>
              <a:rPr lang="zh-CN" altLang="en-US"/>
              <a:t>实现精确的属性</a:t>
            </a:r>
            <a:r>
              <a:rPr lang="zh-CN" altLang="en-US"/>
              <a:t>控制。</a:t>
            </a:r>
            <a:endParaRPr lang="zh-CN" altLang="en-US"/>
          </a:p>
          <a:p>
            <a:r>
              <a:rPr lang="zh-CN" altLang="en-US"/>
              <a:t>通过打乱操作，每个维度的边界分布</a:t>
            </a:r>
            <a:r>
              <a:rPr lang="en-US" altLang="zh-CN"/>
              <a:t>      </a:t>
            </a:r>
            <a:r>
              <a:rPr lang="zh-CN" altLang="en-US"/>
              <a:t>不变，联合分布变为</a:t>
            </a:r>
            <a:r>
              <a:rPr lang="en-US" altLang="zh-CN"/>
              <a:t>           </a:t>
            </a:r>
            <a:r>
              <a:rPr lang="zh-CN" altLang="en-US"/>
              <a:t>，为判别器的训练提供理想的负样本，从而无需显式计算边界分布。并且判别器与</a:t>
            </a:r>
            <a:r>
              <a:rPr lang="en-US" altLang="zh-CN"/>
              <a:t>VAE</a:t>
            </a:r>
            <a:r>
              <a:rPr lang="zh-CN" altLang="en-US"/>
              <a:t>联合优化，实现端到端</a:t>
            </a:r>
            <a:r>
              <a:rPr lang="zh-CN" altLang="en-US"/>
              <a:t>训练。</a:t>
            </a:r>
            <a:endParaRPr lang="zh-CN" altLang="en-US"/>
          </a:p>
          <a:p>
            <a:r>
              <a:rPr lang="zh-CN" altLang="en-US"/>
              <a:t>灵活调控：</a:t>
            </a:r>
            <a:r>
              <a:rPr lang="en-US" altLang="zh-CN"/>
              <a:t>γ</a:t>
            </a:r>
            <a:r>
              <a:rPr lang="zh-CN" altLang="en-US"/>
              <a:t>独立控制</a:t>
            </a:r>
            <a:r>
              <a:rPr lang="en-US" altLang="zh-CN"/>
              <a:t>TC</a:t>
            </a:r>
            <a:r>
              <a:rPr lang="zh-CN" altLang="en-US"/>
              <a:t>项，不影响各变量与先验的匹配（如</a:t>
            </a:r>
            <a:r>
              <a:rPr lang="en-US" altLang="zh-CN">
                <a:sym typeface="+mn-ea"/>
              </a:rPr>
              <a:t>β</a:t>
            </a:r>
            <a:r>
              <a:rPr lang="en-US" altLang="zh-CN"/>
              <a:t>-VAE</a:t>
            </a:r>
            <a:r>
              <a:rPr lang="zh-CN" altLang="en-US"/>
              <a:t>中</a:t>
            </a:r>
            <a:r>
              <a:rPr lang="en-US" altLang="zh-CN"/>
              <a:t>β</a:t>
            </a:r>
            <a:r>
              <a:rPr lang="zh-CN" altLang="en-US"/>
              <a:t>增大会强制所有变量趋近先验）。避免过度约束</a:t>
            </a:r>
            <a:r>
              <a:rPr lang="en-US" altLang="zh-CN"/>
              <a:t>KL</a:t>
            </a:r>
            <a:r>
              <a:rPr lang="zh-CN" altLang="en-US"/>
              <a:t>散度，重构质量</a:t>
            </a:r>
            <a:r>
              <a:rPr lang="zh-CN" altLang="en-US"/>
              <a:t>更高。</a:t>
            </a:r>
            <a:endParaRPr lang="zh-CN" altLang="en-US"/>
          </a:p>
          <a:p>
            <a:pPr marL="0" indent="0">
              <a:buNone/>
            </a:pPr>
            <a:endParaRPr lang="zh-CN" altLang="en-US"/>
          </a:p>
        </p:txBody>
      </p:sp>
      <p:pic>
        <p:nvPicPr>
          <p:cNvPr id="4" name="图片 3"/>
          <p:cNvPicPr>
            <a:picLocks noChangeAspect="1"/>
          </p:cNvPicPr>
          <p:nvPr/>
        </p:nvPicPr>
        <p:blipFill>
          <a:blip r:embed="rId3"/>
          <a:stretch>
            <a:fillRect/>
          </a:stretch>
        </p:blipFill>
        <p:spPr>
          <a:xfrm>
            <a:off x="3260090" y="2340610"/>
            <a:ext cx="496570" cy="248285"/>
          </a:xfrm>
          <a:prstGeom prst="rect">
            <a:avLst/>
          </a:prstGeom>
        </p:spPr>
      </p:pic>
      <p:pic>
        <p:nvPicPr>
          <p:cNvPr id="5" name="图片 4"/>
          <p:cNvPicPr>
            <a:picLocks noChangeAspect="1"/>
          </p:cNvPicPr>
          <p:nvPr/>
        </p:nvPicPr>
        <p:blipFill>
          <a:blip r:embed="rId4"/>
          <a:stretch>
            <a:fillRect/>
          </a:stretch>
        </p:blipFill>
        <p:spPr>
          <a:xfrm>
            <a:off x="3917315" y="2340610"/>
            <a:ext cx="828675" cy="228600"/>
          </a:xfrm>
          <a:prstGeom prst="rect">
            <a:avLst/>
          </a:prstGeom>
        </p:spPr>
      </p:pic>
      <p:pic>
        <p:nvPicPr>
          <p:cNvPr id="6" name="图片 5"/>
          <p:cNvPicPr>
            <a:picLocks noChangeAspect="1"/>
          </p:cNvPicPr>
          <p:nvPr/>
        </p:nvPicPr>
        <p:blipFill>
          <a:blip r:embed="rId5"/>
          <a:stretch>
            <a:fillRect/>
          </a:stretch>
        </p:blipFill>
        <p:spPr>
          <a:xfrm>
            <a:off x="7605395" y="4204970"/>
            <a:ext cx="876300" cy="304800"/>
          </a:xfrm>
          <a:prstGeom prst="rect">
            <a:avLst/>
          </a:prstGeom>
        </p:spPr>
      </p:pic>
      <p:pic>
        <p:nvPicPr>
          <p:cNvPr id="7" name="图片 6"/>
          <p:cNvPicPr>
            <a:picLocks noChangeAspect="1"/>
          </p:cNvPicPr>
          <p:nvPr/>
        </p:nvPicPr>
        <p:blipFill>
          <a:blip r:embed="rId6"/>
          <a:stretch>
            <a:fillRect/>
          </a:stretch>
        </p:blipFill>
        <p:spPr>
          <a:xfrm>
            <a:off x="4946015" y="4204970"/>
            <a:ext cx="419100" cy="266700"/>
          </a:xfrm>
          <a:prstGeom prst="rect">
            <a:avLst/>
          </a:prstGeom>
        </p:spPr>
      </p:pic>
    </p:spTree>
    <p:custDataLst>
      <p:tags r:id="rId7"/>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factor-VAE</a:t>
            </a:r>
            <a:r>
              <a:rPr lang="zh-CN" altLang="en-US"/>
              <a:t>可控生成</a:t>
            </a:r>
            <a:r>
              <a:rPr lang="zh-CN" altLang="en-US"/>
              <a:t>机制</a:t>
            </a:r>
            <a:endParaRPr lang="zh-CN" altLang="en-US"/>
          </a:p>
        </p:txBody>
      </p:sp>
      <p:sp>
        <p:nvSpPr>
          <p:cNvPr id="3" name="内容占位符 2"/>
          <p:cNvSpPr>
            <a:spLocks noGrp="1"/>
          </p:cNvSpPr>
          <p:nvPr>
            <p:ph idx="1"/>
            <p:custDataLst>
              <p:tags r:id="rId2"/>
            </p:custDataLst>
          </p:nvPr>
        </p:nvSpPr>
        <p:spPr/>
        <p:txBody>
          <a:bodyPr/>
          <a:p>
            <a:r>
              <a:rPr lang="zh-CN" altLang="en-US"/>
              <a:t>潜在空间</a:t>
            </a:r>
            <a:r>
              <a:rPr lang="zh-CN" altLang="en-US"/>
              <a:t>遍历：潜在遍历是可视化解耦潜在表示的流行方法。给定潜在表示单个单元的一系列变化，期望数据的单个变化因子发生变化，而其他因子保持固定。</a:t>
            </a:r>
            <a:endParaRPr lang="zh-CN" altLang="en-US"/>
          </a:p>
          <a:p>
            <a:pPr marL="0" indent="0">
              <a:buNone/>
            </a:pPr>
            <a:r>
              <a:rPr lang="en-US" altLang="zh-CN"/>
              <a:t>1</a:t>
            </a:r>
            <a:r>
              <a:rPr lang="zh-CN" altLang="en-US"/>
              <a:t>、确定基准潜向量：从训练好的编码器中选一个参考样本</a:t>
            </a:r>
            <a:r>
              <a:rPr lang="en-US" altLang="zh-CN"/>
              <a:t>    </a:t>
            </a:r>
            <a:r>
              <a:rPr lang="zh-CN" altLang="en-US"/>
              <a:t>，计算其潜向量：</a:t>
            </a:r>
            <a:r>
              <a:rPr lang="en-US" altLang="zh-CN"/>
              <a:t>                     </a:t>
            </a:r>
            <a:r>
              <a:rPr lang="zh-CN" altLang="en-US"/>
              <a:t>或者直接从先验</a:t>
            </a:r>
            <a:r>
              <a:rPr lang="en-US" altLang="zh-CN"/>
              <a:t>p(z)</a:t>
            </a:r>
            <a:r>
              <a:rPr lang="zh-CN" altLang="en-US"/>
              <a:t>中采样一个</a:t>
            </a:r>
            <a:r>
              <a:rPr lang="en-US" altLang="zh-CN"/>
              <a:t>                    </a:t>
            </a:r>
            <a:r>
              <a:rPr lang="zh-CN" altLang="en-US"/>
              <a:t>，做为维度遍历的</a:t>
            </a:r>
            <a:r>
              <a:rPr lang="en-US" altLang="zh-CN"/>
              <a:t>“</a:t>
            </a:r>
            <a:r>
              <a:rPr lang="zh-CN" altLang="en-US"/>
              <a:t>中心点</a:t>
            </a:r>
            <a:r>
              <a:rPr lang="en-US" altLang="zh-CN"/>
              <a:t>”</a:t>
            </a:r>
            <a:r>
              <a:rPr lang="zh-CN" altLang="en-US"/>
              <a:t>。</a:t>
            </a:r>
            <a:endParaRPr lang="zh-CN" altLang="en-US"/>
          </a:p>
          <a:p>
            <a:pPr marL="0" indent="0">
              <a:buNone/>
            </a:pPr>
            <a:r>
              <a:rPr lang="en-US" altLang="zh-CN"/>
              <a:t>2</a:t>
            </a:r>
            <a:r>
              <a:rPr lang="zh-CN" altLang="en-US"/>
              <a:t>、假设原始潜向量</a:t>
            </a:r>
            <a:r>
              <a:rPr lang="zh-CN" altLang="en-US"/>
              <a:t>为：</a:t>
            </a:r>
            <a:endParaRPr lang="zh-CN" altLang="en-US"/>
          </a:p>
          <a:p>
            <a:pPr marL="0" indent="0">
              <a:buNone/>
            </a:pPr>
            <a:r>
              <a:rPr lang="zh-CN" altLang="en-US"/>
              <a:t>对某个维度</a:t>
            </a:r>
            <a:r>
              <a:rPr lang="en-US" altLang="zh-CN"/>
              <a:t>j</a:t>
            </a:r>
            <a:r>
              <a:rPr lang="zh-CN" altLang="en-US"/>
              <a:t>，构造偏移量</a:t>
            </a:r>
            <a:r>
              <a:rPr lang="en-US" altLang="zh-CN"/>
              <a:t>    </a:t>
            </a:r>
            <a:r>
              <a:rPr lang="zh-CN" altLang="en-US"/>
              <a:t>生成新的潜</a:t>
            </a:r>
            <a:r>
              <a:rPr lang="zh-CN" altLang="en-US"/>
              <a:t>向量：</a:t>
            </a:r>
            <a:endParaRPr lang="zh-CN" altLang="en-US"/>
          </a:p>
          <a:p>
            <a:pPr marL="0" indent="0">
              <a:buNone/>
            </a:pPr>
            <a:r>
              <a:rPr lang="zh-CN" altLang="en-US"/>
              <a:t>保持其他维度不动，只改变第</a:t>
            </a:r>
            <a:r>
              <a:rPr lang="en-US" altLang="zh-CN"/>
              <a:t>j</a:t>
            </a:r>
            <a:r>
              <a:rPr lang="zh-CN" altLang="en-US"/>
              <a:t>维，</a:t>
            </a:r>
            <a:r>
              <a:rPr lang="en-US" altLang="zh-CN"/>
              <a:t>   </a:t>
            </a:r>
            <a:r>
              <a:rPr lang="zh-CN" altLang="en-US"/>
              <a:t>可以是等间隔的实数序列或者基于该维训练期间的标准差</a:t>
            </a:r>
            <a:r>
              <a:rPr lang="zh-CN" altLang="en-US"/>
              <a:t>设定。</a:t>
            </a:r>
            <a:endParaRPr lang="zh-CN" altLang="en-US"/>
          </a:p>
          <a:p>
            <a:pPr marL="0" indent="0">
              <a:buNone/>
            </a:pPr>
            <a:r>
              <a:rPr lang="zh-CN" altLang="en-US"/>
              <a:t>再把每个</a:t>
            </a:r>
            <a:r>
              <a:rPr lang="en-US" altLang="zh-CN"/>
              <a:t>     </a:t>
            </a:r>
            <a:r>
              <a:rPr lang="zh-CN" altLang="en-US"/>
              <a:t>放入解码器：</a:t>
            </a:r>
            <a:r>
              <a:rPr lang="en-US" altLang="zh-CN"/>
              <a:t>                    </a:t>
            </a:r>
            <a:r>
              <a:rPr lang="zh-CN" altLang="en-US"/>
              <a:t>这样能看到当第</a:t>
            </a:r>
            <a:r>
              <a:rPr lang="en-US" altLang="zh-CN"/>
              <a:t> j </a:t>
            </a:r>
            <a:r>
              <a:rPr lang="zh-CN" altLang="en-US"/>
              <a:t>维从小到大变化时，输出样本的哪个属性在发生平滑、连续的改变。</a:t>
            </a:r>
            <a:endParaRPr lang="zh-CN" altLang="en-US"/>
          </a:p>
          <a:p>
            <a:pPr marL="0" indent="0">
              <a:buNone/>
            </a:pPr>
            <a:r>
              <a:rPr lang="zh-CN" altLang="en-US"/>
              <a:t>例如，如果第</a:t>
            </a:r>
            <a:r>
              <a:rPr lang="en-US" altLang="zh-CN"/>
              <a:t> 2 </a:t>
            </a:r>
            <a:r>
              <a:rPr lang="zh-CN" altLang="en-US"/>
              <a:t>维学到的是</a:t>
            </a:r>
            <a:r>
              <a:rPr lang="en-US" altLang="zh-CN"/>
              <a:t>“</a:t>
            </a:r>
            <a:r>
              <a:rPr lang="zh-CN" altLang="en-US"/>
              <a:t>光照强度</a:t>
            </a:r>
            <a:r>
              <a:rPr lang="en-US" altLang="zh-CN"/>
              <a:t>”</a:t>
            </a:r>
            <a:r>
              <a:rPr lang="zh-CN" altLang="en-US"/>
              <a:t>，那么</a:t>
            </a:r>
            <a:r>
              <a:rPr lang="en-US" altLang="zh-CN"/>
              <a:t>  &gt;0</a:t>
            </a:r>
            <a:r>
              <a:rPr lang="zh-CN" altLang="en-US"/>
              <a:t>时，生成图片会变亮，小于</a:t>
            </a:r>
            <a:r>
              <a:rPr lang="en-US" altLang="zh-CN"/>
              <a:t>0</a:t>
            </a:r>
            <a:r>
              <a:rPr lang="zh-CN" altLang="en-US"/>
              <a:t>会</a:t>
            </a:r>
            <a:r>
              <a:rPr lang="zh-CN" altLang="en-US"/>
              <a:t>变暗。</a:t>
            </a:r>
            <a:endParaRPr lang="zh-CN" altLang="en-US"/>
          </a:p>
          <a:p>
            <a:endParaRPr lang="zh-CN" altLang="en-US"/>
          </a:p>
        </p:txBody>
      </p:sp>
      <p:pic>
        <p:nvPicPr>
          <p:cNvPr id="5" name="图片 4"/>
          <p:cNvPicPr>
            <a:picLocks noChangeAspect="1"/>
          </p:cNvPicPr>
          <p:nvPr/>
        </p:nvPicPr>
        <p:blipFill>
          <a:blip r:embed="rId3"/>
          <a:stretch>
            <a:fillRect/>
          </a:stretch>
        </p:blipFill>
        <p:spPr>
          <a:xfrm>
            <a:off x="1687830" y="4676775"/>
            <a:ext cx="342900" cy="304800"/>
          </a:xfrm>
          <a:prstGeom prst="rect">
            <a:avLst/>
          </a:prstGeom>
        </p:spPr>
      </p:pic>
      <p:pic>
        <p:nvPicPr>
          <p:cNvPr id="6" name="图片 5"/>
          <p:cNvPicPr>
            <a:picLocks noChangeAspect="1"/>
          </p:cNvPicPr>
          <p:nvPr/>
        </p:nvPicPr>
        <p:blipFill>
          <a:blip r:embed="rId4"/>
          <a:stretch>
            <a:fillRect/>
          </a:stretch>
        </p:blipFill>
        <p:spPr>
          <a:xfrm>
            <a:off x="3549015" y="4676775"/>
            <a:ext cx="1704975" cy="333375"/>
          </a:xfrm>
          <a:prstGeom prst="rect">
            <a:avLst/>
          </a:prstGeom>
        </p:spPr>
      </p:pic>
      <p:pic>
        <p:nvPicPr>
          <p:cNvPr id="8" name="图片 7"/>
          <p:cNvPicPr>
            <a:picLocks noChangeAspect="1"/>
          </p:cNvPicPr>
          <p:nvPr/>
        </p:nvPicPr>
        <p:blipFill>
          <a:blip r:embed="rId5"/>
          <a:srcRect t="14737" r="36668"/>
          <a:stretch>
            <a:fillRect/>
          </a:stretch>
        </p:blipFill>
        <p:spPr>
          <a:xfrm>
            <a:off x="9192260" y="2441575"/>
            <a:ext cx="1824990" cy="308610"/>
          </a:xfrm>
          <a:prstGeom prst="rect">
            <a:avLst/>
          </a:prstGeom>
        </p:spPr>
      </p:pic>
      <p:pic>
        <p:nvPicPr>
          <p:cNvPr id="9" name="图片 8"/>
          <p:cNvPicPr>
            <a:picLocks noChangeAspect="1"/>
          </p:cNvPicPr>
          <p:nvPr/>
        </p:nvPicPr>
        <p:blipFill>
          <a:blip r:embed="rId6"/>
          <a:stretch>
            <a:fillRect/>
          </a:stretch>
        </p:blipFill>
        <p:spPr>
          <a:xfrm>
            <a:off x="7098030" y="2510155"/>
            <a:ext cx="209550" cy="171450"/>
          </a:xfrm>
          <a:prstGeom prst="rect">
            <a:avLst/>
          </a:prstGeom>
        </p:spPr>
      </p:pic>
      <p:pic>
        <p:nvPicPr>
          <p:cNvPr id="10" name="图片 9"/>
          <p:cNvPicPr>
            <a:picLocks noChangeAspect="1"/>
          </p:cNvPicPr>
          <p:nvPr/>
        </p:nvPicPr>
        <p:blipFill>
          <a:blip r:embed="rId7"/>
          <a:stretch>
            <a:fillRect/>
          </a:stretch>
        </p:blipFill>
        <p:spPr>
          <a:xfrm>
            <a:off x="3952875" y="2834640"/>
            <a:ext cx="1524000" cy="219075"/>
          </a:xfrm>
          <a:prstGeom prst="rect">
            <a:avLst/>
          </a:prstGeom>
        </p:spPr>
      </p:pic>
      <p:pic>
        <p:nvPicPr>
          <p:cNvPr id="11" name="图片 10"/>
          <p:cNvPicPr>
            <a:picLocks noChangeAspect="1"/>
          </p:cNvPicPr>
          <p:nvPr/>
        </p:nvPicPr>
        <p:blipFill>
          <a:blip r:embed="rId8"/>
          <a:stretch>
            <a:fillRect/>
          </a:stretch>
        </p:blipFill>
        <p:spPr>
          <a:xfrm>
            <a:off x="3260725" y="3286125"/>
            <a:ext cx="1828800" cy="285750"/>
          </a:xfrm>
          <a:prstGeom prst="rect">
            <a:avLst/>
          </a:prstGeom>
        </p:spPr>
      </p:pic>
      <p:pic>
        <p:nvPicPr>
          <p:cNvPr id="12" name="图片 11"/>
          <p:cNvPicPr>
            <a:picLocks noChangeAspect="1"/>
          </p:cNvPicPr>
          <p:nvPr/>
        </p:nvPicPr>
        <p:blipFill>
          <a:blip r:embed="rId9"/>
          <a:stretch>
            <a:fillRect/>
          </a:stretch>
        </p:blipFill>
        <p:spPr>
          <a:xfrm>
            <a:off x="3549015" y="3769360"/>
            <a:ext cx="190500" cy="238125"/>
          </a:xfrm>
          <a:prstGeom prst="rect">
            <a:avLst/>
          </a:prstGeom>
        </p:spPr>
      </p:pic>
      <p:pic>
        <p:nvPicPr>
          <p:cNvPr id="13" name="图片 12"/>
          <p:cNvPicPr>
            <a:picLocks noChangeAspect="1"/>
          </p:cNvPicPr>
          <p:nvPr/>
        </p:nvPicPr>
        <p:blipFill>
          <a:blip r:embed="rId10"/>
          <a:stretch>
            <a:fillRect/>
          </a:stretch>
        </p:blipFill>
        <p:spPr>
          <a:xfrm>
            <a:off x="5838190" y="3697605"/>
            <a:ext cx="4876800" cy="485775"/>
          </a:xfrm>
          <a:prstGeom prst="rect">
            <a:avLst/>
          </a:prstGeom>
        </p:spPr>
      </p:pic>
      <p:pic>
        <p:nvPicPr>
          <p:cNvPr id="14" name="图片 13"/>
          <p:cNvPicPr>
            <a:picLocks noChangeAspect="1"/>
          </p:cNvPicPr>
          <p:nvPr/>
        </p:nvPicPr>
        <p:blipFill>
          <a:blip r:embed="rId9"/>
          <a:stretch>
            <a:fillRect/>
          </a:stretch>
        </p:blipFill>
        <p:spPr>
          <a:xfrm>
            <a:off x="4431665" y="4264660"/>
            <a:ext cx="190500" cy="238125"/>
          </a:xfrm>
          <a:prstGeom prst="rect">
            <a:avLst/>
          </a:prstGeom>
        </p:spPr>
      </p:pic>
      <p:pic>
        <p:nvPicPr>
          <p:cNvPr id="15" name="图片 14"/>
          <p:cNvPicPr>
            <a:picLocks noChangeAspect="1"/>
          </p:cNvPicPr>
          <p:nvPr/>
        </p:nvPicPr>
        <p:blipFill>
          <a:blip r:embed="rId9"/>
          <a:stretch>
            <a:fillRect/>
          </a:stretch>
        </p:blipFill>
        <p:spPr>
          <a:xfrm>
            <a:off x="5647690" y="5592445"/>
            <a:ext cx="190500" cy="238125"/>
          </a:xfrm>
          <a:prstGeom prst="rect">
            <a:avLst/>
          </a:prstGeom>
        </p:spPr>
      </p:pic>
    </p:spTree>
    <p:custDataLst>
      <p:tags r:id="rId1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解耦程度的定量</a:t>
            </a:r>
            <a:r>
              <a:rPr lang="zh-CN" altLang="en-US"/>
              <a:t>评估</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1196975" y="1313815"/>
            <a:ext cx="9791700" cy="2105025"/>
          </a:xfrm>
          <a:prstGeom prst="rect">
            <a:avLst/>
          </a:prstGeom>
        </p:spPr>
      </p:pic>
      <p:sp>
        <p:nvSpPr>
          <p:cNvPr id="5" name="文本框 4"/>
          <p:cNvSpPr txBox="1"/>
          <p:nvPr/>
        </p:nvSpPr>
        <p:spPr>
          <a:xfrm>
            <a:off x="706755" y="3481705"/>
            <a:ext cx="10711815" cy="3138170"/>
          </a:xfrm>
          <a:prstGeom prst="rect">
            <a:avLst/>
          </a:prstGeom>
          <a:noFill/>
        </p:spPr>
        <p:txBody>
          <a:bodyPr wrap="square" rtlCol="0">
            <a:spAutoFit/>
          </a:bodyPr>
          <a:p>
            <a:r>
              <a:rPr lang="en-US" altLang="zh-CN"/>
              <a:t>1</a:t>
            </a:r>
            <a:r>
              <a:rPr lang="zh-CN" altLang="en-US"/>
              <a:t>、选定一个真实的因子（比如</a:t>
            </a:r>
            <a:r>
              <a:rPr lang="zh-CN" altLang="en-US"/>
              <a:t>长方体的长度），枚举或者采样</a:t>
            </a:r>
            <a:r>
              <a:rPr lang="en-US" altLang="zh-CN"/>
              <a:t>L</a:t>
            </a:r>
            <a:r>
              <a:rPr lang="zh-CN" altLang="en-US"/>
              <a:t>组样本，它们共享同一个</a:t>
            </a:r>
            <a:r>
              <a:rPr lang="en-US" altLang="zh-CN"/>
              <a:t>fk</a:t>
            </a:r>
            <a:r>
              <a:rPr lang="zh-CN" altLang="en-US"/>
              <a:t>，但其他所有因子完全</a:t>
            </a:r>
            <a:r>
              <a:rPr lang="zh-CN" altLang="en-US"/>
              <a:t>随机。</a:t>
            </a:r>
            <a:endParaRPr lang="zh-CN" altLang="en-US"/>
          </a:p>
          <a:p>
            <a:r>
              <a:rPr lang="en-US" altLang="zh-CN"/>
              <a:t>2</a:t>
            </a:r>
            <a:r>
              <a:rPr lang="zh-CN" altLang="en-US"/>
              <a:t>、将这些样本送入训练号的编码器，得到</a:t>
            </a:r>
            <a:r>
              <a:rPr lang="en-US" altLang="zh-CN"/>
              <a:t>L</a:t>
            </a:r>
            <a:r>
              <a:rPr lang="zh-CN" altLang="en-US"/>
              <a:t>个潜在向量，为了消除不同潜在维度上数值范围的差异，把每个维度除以一个事先计算好的全局缩放因子</a:t>
            </a:r>
            <a:r>
              <a:rPr lang="en-US" altLang="zh-CN"/>
              <a:t>S</a:t>
            </a:r>
            <a:r>
              <a:rPr lang="zh-CN" altLang="en-US"/>
              <a:t>（通常是整个验证集上该维度的标准差）。</a:t>
            </a:r>
            <a:endParaRPr lang="zh-CN" altLang="en-US"/>
          </a:p>
          <a:p>
            <a:r>
              <a:rPr lang="en-US" altLang="zh-CN"/>
              <a:t>3</a:t>
            </a:r>
            <a:r>
              <a:rPr lang="zh-CN" altLang="en-US"/>
              <a:t>、然后在这</a:t>
            </a:r>
            <a:r>
              <a:rPr lang="en-US" altLang="zh-CN"/>
              <a:t>L</a:t>
            </a:r>
            <a:r>
              <a:rPr lang="zh-CN" altLang="en-US"/>
              <a:t>个样本上对每个维度</a:t>
            </a:r>
            <a:r>
              <a:rPr lang="en-US" altLang="zh-CN"/>
              <a:t>d=1</a:t>
            </a:r>
            <a:r>
              <a:rPr lang="zh-CN" altLang="en-US"/>
              <a:t>，</a:t>
            </a:r>
            <a:r>
              <a:rPr lang="en-US" altLang="zh-CN"/>
              <a:t>2</a:t>
            </a:r>
            <a:r>
              <a:rPr lang="zh-CN" altLang="en-US"/>
              <a:t>，</a:t>
            </a:r>
            <a:r>
              <a:rPr lang="en-US" altLang="zh-CN"/>
              <a:t>...</a:t>
            </a:r>
            <a:r>
              <a:rPr lang="zh-CN" altLang="en-US"/>
              <a:t>，</a:t>
            </a:r>
            <a:r>
              <a:rPr lang="en-US" altLang="zh-CN"/>
              <a:t>D</a:t>
            </a:r>
            <a:r>
              <a:rPr lang="zh-CN" altLang="en-US"/>
              <a:t>分别计算经验方差，方差最小的那个维度记作</a:t>
            </a:r>
            <a:r>
              <a:rPr lang="en-US" altLang="zh-CN"/>
              <a:t>d*</a:t>
            </a:r>
            <a:r>
              <a:rPr lang="zh-CN" altLang="en-US"/>
              <a:t>，这表示如果</a:t>
            </a:r>
            <a:r>
              <a:rPr lang="en-US" altLang="zh-CN"/>
              <a:t>fk</a:t>
            </a:r>
            <a:r>
              <a:rPr lang="zh-CN" altLang="en-US"/>
              <a:t>真正被某个潜在维度专门编码了，那么改变其他因子，固定</a:t>
            </a:r>
            <a:r>
              <a:rPr lang="en-US" altLang="zh-CN"/>
              <a:t>fk</a:t>
            </a:r>
            <a:r>
              <a:rPr lang="zh-CN" altLang="en-US"/>
              <a:t>时，</a:t>
            </a:r>
            <a:r>
              <a:rPr lang="en-US" altLang="zh-CN"/>
              <a:t>d*</a:t>
            </a:r>
            <a:r>
              <a:rPr lang="zh-CN" altLang="en-US"/>
              <a:t>这个维度会最稳定（方差</a:t>
            </a:r>
            <a:r>
              <a:rPr lang="zh-CN" altLang="en-US"/>
              <a:t>最小）。</a:t>
            </a:r>
            <a:endParaRPr lang="zh-CN" altLang="en-US"/>
          </a:p>
          <a:p>
            <a:r>
              <a:rPr lang="en-US" altLang="zh-CN"/>
              <a:t>4</a:t>
            </a:r>
            <a:r>
              <a:rPr lang="zh-CN" altLang="en-US"/>
              <a:t>、用</a:t>
            </a:r>
            <a:r>
              <a:rPr lang="en-US" altLang="zh-CN"/>
              <a:t>(d*,k)</a:t>
            </a:r>
            <a:r>
              <a:rPr lang="zh-CN" altLang="en-US"/>
              <a:t>作为一个训练样本，告诉一个分类器：当固定第</a:t>
            </a:r>
            <a:r>
              <a:rPr lang="en-US" altLang="zh-CN"/>
              <a:t> k </a:t>
            </a:r>
            <a:r>
              <a:rPr lang="zh-CN" altLang="en-US"/>
              <a:t>个真实因子时，最不变（方差最小）的潜维度是</a:t>
            </a:r>
            <a:r>
              <a:rPr lang="en-US" altLang="zh-CN">
                <a:sym typeface="+mn-ea"/>
              </a:rPr>
              <a:t>d*</a:t>
            </a:r>
            <a:r>
              <a:rPr lang="zh-CN" altLang="en-US"/>
              <a:t>。然后对所有</a:t>
            </a:r>
            <a:r>
              <a:rPr lang="en-US" altLang="zh-CN"/>
              <a:t> k=1,…,K </a:t>
            </a:r>
            <a:r>
              <a:rPr lang="zh-CN" altLang="en-US"/>
              <a:t>重复上面过程，多次生成</a:t>
            </a:r>
            <a:r>
              <a:rPr lang="en-US" altLang="zh-CN">
                <a:sym typeface="+mn-ea"/>
              </a:rPr>
              <a:t>(d*,k)</a:t>
            </a:r>
            <a:r>
              <a:rPr lang="zh-CN" altLang="en-US">
                <a:sym typeface="+mn-ea"/>
              </a:rPr>
              <a:t>，</a:t>
            </a:r>
            <a:r>
              <a:rPr lang="zh-CN" altLang="en-US">
                <a:sym typeface="+mn-ea"/>
              </a:rPr>
              <a:t>再训练一个</a:t>
            </a:r>
            <a:r>
              <a:rPr lang="en-US" altLang="zh-CN">
                <a:sym typeface="+mn-ea"/>
              </a:rPr>
              <a:t>“</a:t>
            </a:r>
            <a:r>
              <a:rPr lang="zh-CN" altLang="en-US">
                <a:sym typeface="+mn-ea"/>
              </a:rPr>
              <a:t>多数投票</a:t>
            </a:r>
            <a:r>
              <a:rPr lang="en-US" altLang="zh-CN">
                <a:sym typeface="+mn-ea"/>
              </a:rPr>
              <a:t>”</a:t>
            </a:r>
            <a:r>
              <a:rPr lang="zh-CN" altLang="en-US">
                <a:sym typeface="+mn-ea"/>
              </a:rPr>
              <a:t>分类器：给定一个潜在维度</a:t>
            </a:r>
            <a:r>
              <a:rPr lang="en-US" altLang="zh-CN">
                <a:sym typeface="+mn-ea"/>
              </a:rPr>
              <a:t> d</a:t>
            </a:r>
            <a:r>
              <a:rPr lang="zh-CN" altLang="en-US">
                <a:sym typeface="+mn-ea"/>
              </a:rPr>
              <a:t>，预测它最有可能对应哪个因子</a:t>
            </a:r>
            <a:r>
              <a:rPr lang="en-US" altLang="zh-CN">
                <a:sym typeface="+mn-ea"/>
              </a:rPr>
              <a:t> k</a:t>
            </a:r>
            <a:r>
              <a:rPr lang="zh-CN" altLang="en-US">
                <a:sym typeface="+mn-ea"/>
              </a:rPr>
              <a:t>。</a:t>
            </a:r>
            <a:endParaRPr lang="zh-CN" altLang="en-US">
              <a:sym typeface="+mn-ea"/>
            </a:endParaRPr>
          </a:p>
          <a:p>
            <a:r>
              <a:rPr lang="en-US" altLang="zh-CN">
                <a:sym typeface="+mn-ea"/>
              </a:rPr>
              <a:t>5</a:t>
            </a:r>
            <a:r>
              <a:rPr lang="zh-CN" altLang="en-US">
                <a:sym typeface="+mn-ea"/>
              </a:rPr>
              <a:t>、最后，在一组全新的测试样本上运行同样的流程，计算</a:t>
            </a:r>
            <a:r>
              <a:rPr lang="zh-CN" altLang="en-US">
                <a:sym typeface="+mn-ea"/>
              </a:rPr>
              <a:t>分类准确率。</a:t>
            </a:r>
            <a:endParaRPr lang="zh-CN" altLang="en-US">
              <a:sym typeface="+mn-ea"/>
            </a:endParaRPr>
          </a:p>
        </p:txBody>
      </p:sp>
    </p:spTree>
    <p:custDataLst>
      <p:tags r:id="rId4"/>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从</a:t>
            </a:r>
            <a:r>
              <a:rPr lang="en-US" altLang="zh-CN"/>
              <a:t>AE</a:t>
            </a:r>
            <a:r>
              <a:rPr lang="zh-CN" altLang="en-US"/>
              <a:t>到</a:t>
            </a:r>
            <a:r>
              <a:rPr lang="en-US" altLang="zh-CN"/>
              <a:t>VAE</a:t>
            </a:r>
            <a:endParaRPr lang="en-US" altLang="zh-CN"/>
          </a:p>
        </p:txBody>
      </p:sp>
      <p:pic>
        <p:nvPicPr>
          <p:cNvPr id="4" name="内容占位符 3"/>
          <p:cNvPicPr>
            <a:picLocks noChangeAspect="1"/>
          </p:cNvPicPr>
          <p:nvPr>
            <p:ph idx="1"/>
            <p:custDataLst>
              <p:tags r:id="rId2"/>
            </p:custDataLst>
          </p:nvPr>
        </p:nvPicPr>
        <p:blipFill>
          <a:blip r:embed="rId3"/>
          <a:stretch>
            <a:fillRect/>
          </a:stretch>
        </p:blipFill>
        <p:spPr>
          <a:xfrm>
            <a:off x="4751705" y="967105"/>
            <a:ext cx="6825615" cy="4759325"/>
          </a:xfrm>
          <a:prstGeom prst="rect">
            <a:avLst/>
          </a:prstGeom>
        </p:spPr>
      </p:pic>
      <p:sp>
        <p:nvSpPr>
          <p:cNvPr id="5" name="文本框 4"/>
          <p:cNvSpPr txBox="1"/>
          <p:nvPr/>
        </p:nvSpPr>
        <p:spPr>
          <a:xfrm>
            <a:off x="386715" y="2221230"/>
            <a:ext cx="4064000" cy="2306955"/>
          </a:xfrm>
          <a:prstGeom prst="rect">
            <a:avLst/>
          </a:prstGeom>
          <a:noFill/>
        </p:spPr>
        <p:txBody>
          <a:bodyPr wrap="square" rtlCol="0">
            <a:spAutoFit/>
          </a:bodyPr>
          <a:p>
            <a:r>
              <a:rPr lang="en-US" altLang="zh-CN"/>
              <a:t>VAE </a:t>
            </a:r>
            <a:r>
              <a:rPr lang="zh-CN" altLang="en-US"/>
              <a:t>产生了输入数据中不包含的数据，（可以认为产生了含有某种特定信息的新的数据），而</a:t>
            </a:r>
            <a:r>
              <a:rPr lang="en-US" altLang="zh-CN"/>
              <a:t> AE </a:t>
            </a:r>
            <a:r>
              <a:rPr lang="zh-CN" altLang="en-US"/>
              <a:t>只能产生尽可能接近或者就是以前的数据（当数据简单时，编码解码损耗少时）。普通自编码器仅能重现训练样本，其生成的关键特征均依赖于已有数据，因此难以生成不在训练数据中的新样本。</a:t>
            </a:r>
            <a:endParaRPr lang="zh-CN" altLang="en-US"/>
          </a:p>
        </p:txBody>
      </p:sp>
    </p:spTree>
    <p:custDataLst>
      <p:tags r:id="rId4"/>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从</a:t>
            </a:r>
            <a:r>
              <a:rPr lang="en-US" altLang="zh-CN"/>
              <a:t>AE</a:t>
            </a:r>
            <a:r>
              <a:rPr lang="zh-CN" altLang="en-US"/>
              <a:t>到</a:t>
            </a:r>
            <a:r>
              <a:rPr lang="en-US" altLang="zh-CN"/>
              <a:t>VAE</a:t>
            </a:r>
            <a:endParaRPr lang="en-US" altLang="zh-CN"/>
          </a:p>
        </p:txBody>
      </p:sp>
      <p:sp>
        <p:nvSpPr>
          <p:cNvPr id="4" name="文本框 3"/>
          <p:cNvSpPr txBox="1"/>
          <p:nvPr/>
        </p:nvSpPr>
        <p:spPr>
          <a:xfrm>
            <a:off x="530860" y="1499870"/>
            <a:ext cx="4557395" cy="1476375"/>
          </a:xfrm>
          <a:prstGeom prst="rect">
            <a:avLst/>
          </a:prstGeom>
          <a:noFill/>
        </p:spPr>
        <p:txBody>
          <a:bodyPr wrap="square" rtlCol="0">
            <a:spAutoFit/>
          </a:bodyPr>
          <a:p>
            <a:r>
              <a:rPr lang="zh-CN" altLang="en-US"/>
              <a:t>自编码器（</a:t>
            </a:r>
            <a:r>
              <a:rPr lang="en-US" altLang="zh-CN"/>
              <a:t>AE</a:t>
            </a:r>
            <a:r>
              <a:rPr lang="zh-CN" altLang="en-US"/>
              <a:t>）包括一个编码器网络和一个解码器网络。是一种无监督学习的神经网络结构，它试图学习输入数据的关键信息，形成中间变量，也就是编码，然后通过解码器将该表示</a:t>
            </a:r>
            <a:r>
              <a:rPr lang="zh-CN" altLang="en-US"/>
              <a:t>重构为输入数据。</a:t>
            </a:r>
            <a:endParaRPr lang="zh-CN" altLang="en-US"/>
          </a:p>
        </p:txBody>
      </p:sp>
      <p:pic>
        <p:nvPicPr>
          <p:cNvPr id="5" name="图片 4"/>
          <p:cNvPicPr>
            <a:picLocks noChangeAspect="1"/>
          </p:cNvPicPr>
          <p:nvPr/>
        </p:nvPicPr>
        <p:blipFill>
          <a:blip r:embed="rId2"/>
          <a:stretch>
            <a:fillRect/>
          </a:stretch>
        </p:blipFill>
        <p:spPr>
          <a:xfrm>
            <a:off x="5450205" y="608330"/>
            <a:ext cx="3209925" cy="5210175"/>
          </a:xfrm>
          <a:prstGeom prst="rect">
            <a:avLst/>
          </a:prstGeom>
        </p:spPr>
      </p:pic>
      <p:sp>
        <p:nvSpPr>
          <p:cNvPr id="6" name="文本框 5"/>
          <p:cNvSpPr txBox="1"/>
          <p:nvPr/>
        </p:nvSpPr>
        <p:spPr>
          <a:xfrm>
            <a:off x="6096635" y="6083935"/>
            <a:ext cx="1844040" cy="368300"/>
          </a:xfrm>
          <a:prstGeom prst="rect">
            <a:avLst/>
          </a:prstGeom>
          <a:noFill/>
        </p:spPr>
        <p:txBody>
          <a:bodyPr wrap="square" rtlCol="0">
            <a:spAutoFit/>
          </a:bodyPr>
          <a:p>
            <a:r>
              <a:rPr lang="zh-CN" altLang="en-US"/>
              <a:t>自编码器（</a:t>
            </a:r>
            <a:r>
              <a:rPr lang="en-US" altLang="zh-CN"/>
              <a:t>AE</a:t>
            </a:r>
            <a:r>
              <a:rPr lang="zh-CN" altLang="en-US"/>
              <a:t>）</a:t>
            </a:r>
            <a:endParaRPr lang="zh-CN" altLang="en-US"/>
          </a:p>
        </p:txBody>
      </p:sp>
      <p:pic>
        <p:nvPicPr>
          <p:cNvPr id="7" name="图片 6"/>
          <p:cNvPicPr>
            <a:picLocks noChangeAspect="1"/>
          </p:cNvPicPr>
          <p:nvPr/>
        </p:nvPicPr>
        <p:blipFill>
          <a:blip r:embed="rId3"/>
          <a:stretch>
            <a:fillRect/>
          </a:stretch>
        </p:blipFill>
        <p:spPr>
          <a:xfrm>
            <a:off x="8660130" y="636905"/>
            <a:ext cx="3248025" cy="5181600"/>
          </a:xfrm>
          <a:prstGeom prst="rect">
            <a:avLst/>
          </a:prstGeom>
        </p:spPr>
      </p:pic>
      <p:sp>
        <p:nvSpPr>
          <p:cNvPr id="8" name="文本框 7"/>
          <p:cNvSpPr txBox="1"/>
          <p:nvPr/>
        </p:nvSpPr>
        <p:spPr>
          <a:xfrm>
            <a:off x="9079865" y="6083935"/>
            <a:ext cx="2668905" cy="368300"/>
          </a:xfrm>
          <a:prstGeom prst="rect">
            <a:avLst/>
          </a:prstGeom>
          <a:noFill/>
        </p:spPr>
        <p:txBody>
          <a:bodyPr wrap="square" rtlCol="0">
            <a:spAutoFit/>
          </a:bodyPr>
          <a:p>
            <a:r>
              <a:rPr lang="zh-CN" altLang="en-US"/>
              <a:t>变分自编码器（</a:t>
            </a:r>
            <a:r>
              <a:rPr lang="en-US" altLang="zh-CN"/>
              <a:t>VAE</a:t>
            </a:r>
            <a:r>
              <a:rPr lang="zh-CN" altLang="en-US"/>
              <a:t>）</a:t>
            </a:r>
            <a:endParaRPr lang="zh-CN" altLang="en-US"/>
          </a:p>
        </p:txBody>
      </p:sp>
      <p:sp>
        <p:nvSpPr>
          <p:cNvPr id="9" name="文本框 8"/>
          <p:cNvSpPr txBox="1"/>
          <p:nvPr/>
        </p:nvSpPr>
        <p:spPr>
          <a:xfrm>
            <a:off x="530860" y="3633470"/>
            <a:ext cx="4557395" cy="2306955"/>
          </a:xfrm>
          <a:prstGeom prst="rect">
            <a:avLst/>
          </a:prstGeom>
          <a:noFill/>
        </p:spPr>
        <p:txBody>
          <a:bodyPr wrap="square" rtlCol="0">
            <a:spAutoFit/>
          </a:bodyPr>
          <a:p>
            <a:r>
              <a:rPr lang="en-US" altLang="zh-CN"/>
              <a:t>VAE</a:t>
            </a:r>
            <a:r>
              <a:rPr lang="zh-CN" altLang="en-US"/>
              <a:t>与自编码器最大的改变就是潜在表示。在自编码器中，潜在表示是一个固定值，而</a:t>
            </a:r>
            <a:r>
              <a:rPr lang="en-US" altLang="zh-CN"/>
              <a:t> VAE </a:t>
            </a:r>
            <a:r>
              <a:rPr lang="zh-CN" altLang="en-US"/>
              <a:t>中，潜在表示是一个概率分布。</a:t>
            </a:r>
            <a:endParaRPr lang="zh-CN" altLang="en-US"/>
          </a:p>
          <a:p>
            <a:r>
              <a:rPr lang="zh-CN" altLang="en-US"/>
              <a:t>在</a:t>
            </a:r>
            <a:r>
              <a:rPr lang="en-US" altLang="zh-CN"/>
              <a:t> VAE </a:t>
            </a:r>
            <a:r>
              <a:rPr lang="zh-CN" altLang="en-US"/>
              <a:t>中，编码器不再只学习提取输入数据的编码信息，而是去学习获取输入数据的概率分布，使得可以通过学习参数化的分布，从中采样生成全新数据。在原始论文中，设定这一概率分布为正态分布。</a:t>
            </a:r>
            <a:endParaRPr lang="zh-CN" altLang="en-US"/>
          </a:p>
        </p:txBody>
      </p:sp>
    </p:spTree>
    <p:custDataLst>
      <p:tags r:id="rId4"/>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概率</a:t>
            </a:r>
            <a:r>
              <a:rPr lang="zh-CN" altLang="en-US"/>
              <a:t>分布的</a:t>
            </a:r>
            <a:r>
              <a:rPr lang="zh-CN" altLang="en-US"/>
              <a:t>作用</a:t>
            </a:r>
            <a:endParaRPr lang="zh-CN" altLang="en-US"/>
          </a:p>
        </p:txBody>
      </p:sp>
      <p:sp>
        <p:nvSpPr>
          <p:cNvPr id="3" name="内容占位符 2"/>
          <p:cNvSpPr>
            <a:spLocks noGrp="1"/>
          </p:cNvSpPr>
          <p:nvPr>
            <p:ph idx="1"/>
            <p:custDataLst>
              <p:tags r:id="rId2"/>
            </p:custDataLst>
          </p:nvPr>
        </p:nvSpPr>
        <p:spPr/>
        <p:txBody>
          <a:bodyPr>
            <a:normAutofit fontScale="90000"/>
          </a:bodyPr>
          <a:p>
            <a:pPr marL="0" indent="0">
              <a:buNone/>
            </a:pPr>
            <a:r>
              <a:rPr lang="en-US" altLang="zh-CN"/>
              <a:t>VAE</a:t>
            </a:r>
            <a:r>
              <a:rPr lang="zh-CN" altLang="en-US"/>
              <a:t>中的潜在</a:t>
            </a:r>
            <a:r>
              <a:rPr lang="zh-CN" altLang="en-US"/>
              <a:t>空间通过概率分布来实现以下目标：</a:t>
            </a:r>
            <a:endParaRPr lang="zh-CN" altLang="en-US"/>
          </a:p>
          <a:p>
            <a:pPr marL="0" indent="0">
              <a:buNone/>
            </a:pPr>
            <a:r>
              <a:rPr lang="zh-CN" altLang="en-US"/>
              <a:t>避免过拟合：传统的自编码器通过直接学习映射到潜在空间的确定性函数，这可能导致过拟合。</a:t>
            </a:r>
            <a:r>
              <a:rPr lang="en-US" altLang="zh-CN"/>
              <a:t>VAE</a:t>
            </a:r>
            <a:r>
              <a:rPr lang="zh-CN" altLang="en-US"/>
              <a:t>通过对潜在变量进行概率建模（即将潜在空间建模为一个分布），使得模型能够以更具泛化性的方式学习数据的潜在结构。</a:t>
            </a:r>
            <a:endParaRPr lang="zh-CN" altLang="en-US"/>
          </a:p>
          <a:p>
            <a:pPr marL="0" indent="0">
              <a:buNone/>
            </a:pPr>
            <a:endParaRPr lang="en-US" altLang="zh-CN"/>
          </a:p>
          <a:p>
            <a:pPr marL="0" indent="0">
              <a:buNone/>
            </a:pPr>
            <a:r>
              <a:rPr lang="zh-CN" altLang="en-US"/>
              <a:t>生成能力：</a:t>
            </a:r>
            <a:r>
              <a:rPr lang="en-US" altLang="zh-CN"/>
              <a:t>VAE</a:t>
            </a:r>
            <a:r>
              <a:rPr lang="zh-CN" altLang="en-US"/>
              <a:t>的生成模型基于潜在空间的概率分布，从中可以生成新的样本。例如，通过从潜在空间中随机采样（即从高斯分布中采样潜在变量），然后通过解码器生成新的数据。这样，</a:t>
            </a:r>
            <a:r>
              <a:rPr lang="en-US" altLang="zh-CN"/>
              <a:t>VAE</a:t>
            </a:r>
            <a:r>
              <a:rPr lang="zh-CN" altLang="en-US"/>
              <a:t>不仅仅能够重建输入数据，还可以生成完全新的数据样本。</a:t>
            </a:r>
            <a:endParaRPr lang="zh-CN" altLang="en-US"/>
          </a:p>
          <a:p>
            <a:pPr marL="0" indent="0">
              <a:buNone/>
            </a:pPr>
            <a:endParaRPr lang="en-US" altLang="zh-CN"/>
          </a:p>
          <a:p>
            <a:pPr marL="0" indent="0">
              <a:buNone/>
            </a:pPr>
            <a:r>
              <a:rPr lang="zh-CN" altLang="en-US"/>
              <a:t>平滑的潜在空间：</a:t>
            </a:r>
            <a:r>
              <a:rPr lang="en-US" altLang="zh-CN"/>
              <a:t>VAE</a:t>
            </a:r>
            <a:r>
              <a:rPr lang="zh-CN" altLang="en-US"/>
              <a:t>的潜在空间被设计为连续和平滑的，这意味着相似的输入数据会被映射到潜在空间的相邻区域。这样，</a:t>
            </a:r>
            <a:r>
              <a:rPr lang="en-US" altLang="zh-CN"/>
              <a:t>VAE</a:t>
            </a:r>
            <a:r>
              <a:rPr lang="zh-CN" altLang="en-US"/>
              <a:t>的潜在空间具备了很好的结构，使得从潜在空间中采样能够生成合理的样本。</a:t>
            </a:r>
            <a:endParaRPr lang="en-US" altLang="zh-CN"/>
          </a:p>
        </p:txBody>
      </p:sp>
    </p:spTree>
    <p:custDataLst>
      <p:tags r:id="rId3"/>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zh-CN" altLang="en-US"/>
              <a:t>为什么要用高斯</a:t>
            </a:r>
            <a:r>
              <a:rPr lang="zh-CN" altLang="en-US"/>
              <a:t>分布</a:t>
            </a:r>
            <a:endParaRPr lang="zh-CN" altLang="en-US"/>
          </a:p>
        </p:txBody>
      </p:sp>
      <p:sp>
        <p:nvSpPr>
          <p:cNvPr id="3" name="内容占位符 2"/>
          <p:cNvSpPr>
            <a:spLocks noGrp="1"/>
          </p:cNvSpPr>
          <p:nvPr>
            <p:ph idx="1"/>
            <p:custDataLst>
              <p:tags r:id="rId2"/>
            </p:custDataLst>
          </p:nvPr>
        </p:nvSpPr>
        <p:spPr/>
        <p:txBody>
          <a:bodyPr>
            <a:normAutofit fontScale="90000" lnSpcReduction="10000"/>
          </a:bodyPr>
          <a:p>
            <a:r>
              <a:rPr lang="zh-CN" altLang="en-US"/>
              <a:t>通用性</a:t>
            </a:r>
            <a:endParaRPr lang="zh-CN" altLang="en-US"/>
          </a:p>
          <a:p>
            <a:pPr marL="0" indent="0">
              <a:buNone/>
            </a:pPr>
            <a:r>
              <a:rPr lang="zh-CN" altLang="en-US"/>
              <a:t>自然界中大部分的变量都呈高斯分布，比如人群的身高、体重等</a:t>
            </a:r>
            <a:r>
              <a:rPr lang="zh-CN" altLang="en-US"/>
              <a:t>等。</a:t>
            </a:r>
            <a:endParaRPr lang="zh-CN" altLang="en-US"/>
          </a:p>
          <a:p>
            <a:r>
              <a:rPr lang="zh-CN" altLang="en-US"/>
              <a:t>易理解性与建模</a:t>
            </a:r>
            <a:r>
              <a:rPr lang="zh-CN" altLang="en-US"/>
              <a:t>便利</a:t>
            </a:r>
            <a:endParaRPr lang="zh-CN" altLang="en-US"/>
          </a:p>
          <a:p>
            <a:pPr marL="0" indent="0">
              <a:buNone/>
            </a:pPr>
            <a:r>
              <a:rPr lang="zh-CN" altLang="en-US"/>
              <a:t>高斯分布只依赖数据集中两个参数的分布：均值和标准差，这一特性使得整个分布易于</a:t>
            </a:r>
            <a:r>
              <a:rPr lang="zh-CN" altLang="en-US"/>
              <a:t>理解。并且基于大数定律和中心极限定理，任何分布不同的随机变量在大样本的情况</a:t>
            </a:r>
            <a:r>
              <a:rPr lang="zh-CN" altLang="en-US"/>
              <a:t>下都能转换成服从高斯分布的</a:t>
            </a:r>
            <a:r>
              <a:rPr lang="zh-CN" altLang="en-US"/>
              <a:t>新变量。</a:t>
            </a:r>
            <a:endParaRPr lang="zh-CN" altLang="en-US"/>
          </a:p>
          <a:p>
            <a:r>
              <a:rPr lang="zh-CN" altLang="en-US" b="1"/>
              <a:t>正态分布的标准化（重参数</a:t>
            </a:r>
            <a:r>
              <a:rPr lang="zh-CN" altLang="en-US" b="1"/>
              <a:t>化）（</a:t>
            </a:r>
            <a:r>
              <a:rPr lang="en-US" altLang="zh-CN" b="1"/>
              <a:t>Tutorial on Variational Autoencoders</a:t>
            </a:r>
            <a:r>
              <a:rPr lang="zh-CN" altLang="en-US" b="1"/>
              <a:t>）</a:t>
            </a:r>
            <a:endParaRPr lang="zh-CN" altLang="en-US" b="1"/>
          </a:p>
          <a:p>
            <a:pPr marL="0" indent="0">
              <a:buNone/>
            </a:pPr>
            <a:r>
              <a:rPr lang="zh-CN" altLang="en-US">
                <a:sym typeface="+mn-ea"/>
              </a:rPr>
              <a:t>不标准的正态分布可以通过线性变换转换成标准正态分布，对于模型的训练有帮助。</a:t>
            </a:r>
            <a:endParaRPr lang="zh-CN" altLang="en-US"/>
          </a:p>
          <a:p>
            <a:r>
              <a:rPr lang="zh-CN" altLang="en-US"/>
              <a:t>平滑且连通的潜空间</a:t>
            </a:r>
            <a:endParaRPr lang="zh-CN" altLang="en-US"/>
          </a:p>
          <a:p>
            <a:pPr marL="0" indent="0">
              <a:buNone/>
            </a:pPr>
            <a:r>
              <a:rPr lang="zh-CN" altLang="en-US">
                <a:sym typeface="+mn-ea"/>
              </a:rPr>
              <a:t>高斯分布的潜空间连续无边界，允许我们在潜空间做平滑插值、随机采样。</a:t>
            </a:r>
            <a:endParaRPr lang="zh-CN" altLang="en-US"/>
          </a:p>
          <a:p>
            <a:r>
              <a:rPr lang="zh-CN" altLang="en-US"/>
              <a:t>最大熵</a:t>
            </a:r>
            <a:r>
              <a:rPr lang="zh-CN" altLang="en-US"/>
              <a:t>原理</a:t>
            </a:r>
            <a:endParaRPr lang="zh-CN" altLang="en-US"/>
          </a:p>
          <a:p>
            <a:pPr marL="0" indent="0">
              <a:buNone/>
            </a:pPr>
            <a:r>
              <a:rPr lang="zh-CN" altLang="en-US"/>
              <a:t>在给定均值和方差约束下，正态分布是熵最大的分布，代表了最少的先验假设。</a:t>
            </a:r>
            <a:endParaRPr lang="zh-CN" altLang="en-US"/>
          </a:p>
          <a:p>
            <a:pPr marL="0" indent="0">
              <a:buNone/>
            </a:pPr>
            <a:endParaRPr lang="zh-CN" altLang="en-US"/>
          </a:p>
          <a:p>
            <a:pPr marL="0" indent="0">
              <a:buNone/>
            </a:pPr>
            <a:endParaRPr lang="zh-CN" altLang="en-US"/>
          </a:p>
        </p:txBody>
      </p:sp>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模型</a:t>
            </a:r>
            <a:r>
              <a:rPr lang="zh-CN" altLang="en-US"/>
              <a:t>原理</a:t>
            </a:r>
            <a:endParaRPr lang="zh-CN" altLang="en-US"/>
          </a:p>
        </p:txBody>
      </p:sp>
      <p:sp>
        <p:nvSpPr>
          <p:cNvPr id="3" name="内容占位符 2"/>
          <p:cNvSpPr>
            <a:spLocks noGrp="1"/>
          </p:cNvSpPr>
          <p:nvPr>
            <p:ph idx="1"/>
            <p:custDataLst>
              <p:tags r:id="rId2"/>
            </p:custDataLst>
          </p:nvPr>
        </p:nvSpPr>
        <p:spPr/>
        <p:txBody>
          <a:bodyPr>
            <a:normAutofit lnSpcReduction="20000"/>
          </a:bodyPr>
          <a:p>
            <a:pPr marL="0" indent="0">
              <a:buNone/>
            </a:pPr>
            <a:r>
              <a:rPr lang="en-US" altLang="zh-CN"/>
              <a:t>VAE</a:t>
            </a:r>
            <a:r>
              <a:rPr lang="zh-CN" altLang="en-US"/>
              <a:t>模型工作流程就是，先输入大量的训练数据，通过</a:t>
            </a:r>
            <a:r>
              <a:rPr lang="en-US" altLang="zh-CN"/>
              <a:t>encoder</a:t>
            </a:r>
            <a:r>
              <a:rPr lang="zh-CN" altLang="en-US"/>
              <a:t>编码器将数据编码为潜在空间上的分布（注意是一个连续分布，而非一单个点），而后对潜在空间的</a:t>
            </a:r>
            <a:r>
              <a:rPr lang="en-US" altLang="zh-CN"/>
              <a:t>z</a:t>
            </a:r>
            <a:r>
              <a:rPr lang="zh-CN" altLang="en-US"/>
              <a:t>采样，经过解码器生成新样本。</a:t>
            </a:r>
            <a:r>
              <a:rPr lang="en-US" altLang="zh-CN"/>
              <a:t> </a:t>
            </a:r>
            <a:endParaRPr lang="en-US" altLang="zh-CN"/>
          </a:p>
          <a:p>
            <a:pPr marL="0" indent="0">
              <a:buNone/>
            </a:pPr>
            <a:r>
              <a:rPr lang="zh-CN" altLang="en-US"/>
              <a:t>假如有一批数据样本</a:t>
            </a:r>
            <a:r>
              <a:rPr lang="en-US" altLang="zh-CN"/>
              <a:t> {</a:t>
            </a:r>
            <a:r>
              <a:rPr lang="en-US" altLang="zh-CN"/>
              <a:t>x1, …, xn}</a:t>
            </a:r>
            <a:r>
              <a:rPr lang="zh-CN" altLang="en-US"/>
              <a:t>，其整体用</a:t>
            </a:r>
            <a:r>
              <a:rPr lang="en-US" altLang="zh-CN"/>
              <a:t> X </a:t>
            </a:r>
            <a:r>
              <a:rPr lang="zh-CN" altLang="en-US"/>
              <a:t>来描述，想要根据</a:t>
            </a:r>
            <a:r>
              <a:rPr lang="en-US" altLang="zh-CN"/>
              <a:t> {x1,…,xn} </a:t>
            </a:r>
            <a:r>
              <a:rPr lang="zh-CN" altLang="en-US"/>
              <a:t>得到</a:t>
            </a:r>
            <a:r>
              <a:rPr lang="en-US" altLang="zh-CN"/>
              <a:t> X </a:t>
            </a:r>
            <a:r>
              <a:rPr lang="zh-CN" altLang="en-US"/>
              <a:t>的</a:t>
            </a:r>
            <a:r>
              <a:rPr lang="zh-CN" altLang="en-US"/>
              <a:t>真实分布</a:t>
            </a:r>
            <a:r>
              <a:rPr lang="en-US" altLang="zh-CN"/>
              <a:t> p(X) </a:t>
            </a:r>
            <a:r>
              <a:rPr lang="zh-CN" altLang="en-US"/>
              <a:t>，如果能得到的话，就</a:t>
            </a:r>
            <a:r>
              <a:rPr lang="zh-CN" altLang="en-US"/>
              <a:t>可以直接根据</a:t>
            </a:r>
            <a:r>
              <a:rPr lang="en-US" altLang="zh-CN"/>
              <a:t> p(X) </a:t>
            </a:r>
            <a:r>
              <a:rPr lang="zh-CN" altLang="en-US"/>
              <a:t>来采样，就可以得到所有可能的</a:t>
            </a:r>
            <a:r>
              <a:rPr lang="en-US" altLang="zh-CN"/>
              <a:t> x </a:t>
            </a:r>
            <a:r>
              <a:rPr lang="zh-CN" altLang="en-US"/>
              <a:t>了（包括</a:t>
            </a:r>
            <a:r>
              <a:rPr lang="en-US" altLang="zh-CN"/>
              <a:t> {x1, …, xn} </a:t>
            </a:r>
            <a:r>
              <a:rPr lang="zh-CN" altLang="en-US"/>
              <a:t>以外的），这就算是一个理想的生成模型。</a:t>
            </a:r>
            <a:endParaRPr lang="zh-CN" altLang="en-US"/>
          </a:p>
          <a:p>
            <a:pPr marL="0" indent="0">
              <a:buNone/>
            </a:pPr>
            <a:r>
              <a:rPr lang="zh-CN" altLang="en-US"/>
              <a:t>这是很难实现的，于是</a:t>
            </a:r>
            <a:r>
              <a:rPr lang="en-US" altLang="zh-CN"/>
              <a:t>VAE</a:t>
            </a:r>
            <a:r>
              <a:rPr lang="zh-CN" altLang="en-US"/>
              <a:t>采取一个迂回的策略，也就是做一个概率分布映射，从一个简单的分布</a:t>
            </a:r>
            <a:r>
              <a:rPr lang="en-US" altLang="zh-CN"/>
              <a:t>p(z)</a:t>
            </a:r>
            <a:r>
              <a:rPr lang="zh-CN" altLang="en-US"/>
              <a:t>（高斯分布）映射到</a:t>
            </a:r>
            <a:r>
              <a:rPr lang="en-US" altLang="zh-CN"/>
              <a:t> p(X)</a:t>
            </a:r>
            <a:r>
              <a:rPr lang="zh-CN" altLang="en-US"/>
              <a:t>，定义一个能把每个</a:t>
            </a:r>
            <a:r>
              <a:rPr lang="en-US" altLang="zh-CN"/>
              <a:t>z</a:t>
            </a:r>
            <a:r>
              <a:rPr lang="zh-CN" altLang="en-US"/>
              <a:t>转化成</a:t>
            </a:r>
            <a:r>
              <a:rPr lang="en-US" altLang="zh-CN"/>
              <a:t>X</a:t>
            </a:r>
            <a:r>
              <a:rPr lang="zh-CN" altLang="en-US"/>
              <a:t>的条件分布</a:t>
            </a:r>
            <a:r>
              <a:rPr lang="en-US" altLang="zh-CN">
                <a:sym typeface="+mn-ea"/>
              </a:rPr>
              <a:t>p(x|z)</a:t>
            </a:r>
            <a:r>
              <a:rPr lang="zh-CN" altLang="en-US"/>
              <a:t>：</a:t>
            </a:r>
            <a:endParaRPr lang="zh-CN" altLang="en-US"/>
          </a:p>
          <a:p>
            <a:pPr marL="0" indent="0">
              <a:buNone/>
            </a:pPr>
            <a:endParaRPr lang="zh-CN" altLang="en-US"/>
          </a:p>
          <a:p>
            <a:pPr marL="0" indent="0">
              <a:buNone/>
            </a:pPr>
            <a:endParaRPr lang="zh-CN" altLang="en-US"/>
          </a:p>
          <a:p>
            <a:pPr marL="0" indent="0">
              <a:buNone/>
            </a:pPr>
            <a:r>
              <a:rPr lang="zh-CN" altLang="en-US"/>
              <a:t>然而，</a:t>
            </a:r>
            <a:r>
              <a:rPr lang="en-US" altLang="zh-CN"/>
              <a:t>Z </a:t>
            </a:r>
            <a:r>
              <a:rPr lang="zh-CN" altLang="en-US"/>
              <a:t>所在的潜在空间通常是高维且包含复杂相互作用的，直接去积分来计算</a:t>
            </a:r>
            <a:r>
              <a:rPr lang="en-US" altLang="zh-CN"/>
              <a:t> p(X) </a:t>
            </a:r>
            <a:r>
              <a:rPr lang="zh-CN" altLang="en-US"/>
              <a:t>几乎是不可能的，就需要将这个问题简化、近似化。于是，</a:t>
            </a:r>
            <a:r>
              <a:rPr lang="en-US" altLang="zh-CN"/>
              <a:t>VAE</a:t>
            </a:r>
            <a:r>
              <a:rPr lang="zh-CN" altLang="en-US"/>
              <a:t>采用变分下界（</a:t>
            </a:r>
            <a:r>
              <a:rPr lang="en-US" altLang="zh-CN"/>
              <a:t>Evidence Lower BOund</a:t>
            </a:r>
            <a:r>
              <a:rPr lang="zh-CN" altLang="en-US"/>
              <a:t>，</a:t>
            </a:r>
            <a:r>
              <a:rPr lang="en-US" altLang="zh-CN"/>
              <a:t>ELBO</a:t>
            </a:r>
            <a:r>
              <a:rPr lang="zh-CN" altLang="en-US"/>
              <a:t>）将其转化为可优化的目标</a:t>
            </a:r>
            <a:r>
              <a:rPr lang="zh-CN" altLang="en-US"/>
              <a:t>函数。</a:t>
            </a:r>
            <a:endParaRPr lang="zh-CN" altLang="en-US"/>
          </a:p>
          <a:p>
            <a:pPr marL="0" indent="0">
              <a:buNone/>
            </a:pPr>
            <a:endParaRPr lang="en-US" altLang="zh-CN"/>
          </a:p>
        </p:txBody>
      </p:sp>
      <p:pic>
        <p:nvPicPr>
          <p:cNvPr id="4" name="图片 3"/>
          <p:cNvPicPr>
            <a:picLocks noChangeAspect="1"/>
          </p:cNvPicPr>
          <p:nvPr/>
        </p:nvPicPr>
        <p:blipFill>
          <a:blip r:embed="rId3"/>
          <a:stretch>
            <a:fillRect/>
          </a:stretch>
        </p:blipFill>
        <p:spPr>
          <a:xfrm>
            <a:off x="9318625" y="3645535"/>
            <a:ext cx="2171700" cy="1057275"/>
          </a:xfrm>
          <a:prstGeom prst="rect">
            <a:avLst/>
          </a:prstGeom>
        </p:spPr>
      </p:pic>
    </p:spTree>
    <p:custDataLst>
      <p:tags r:id="rId4"/>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模型</a:t>
            </a:r>
            <a:r>
              <a:rPr lang="zh-CN" altLang="en-US"/>
              <a:t>架构</a:t>
            </a:r>
            <a:endParaRPr lang="zh-CN" altLang="en-US"/>
          </a:p>
        </p:txBody>
      </p:sp>
      <p:pic>
        <p:nvPicPr>
          <p:cNvPr id="4" name="内容占位符 3"/>
          <p:cNvPicPr>
            <a:picLocks noChangeAspect="1"/>
          </p:cNvPicPr>
          <p:nvPr>
            <p:ph idx="1"/>
            <p:custDataLst>
              <p:tags r:id="rId2"/>
            </p:custDataLst>
          </p:nvPr>
        </p:nvPicPr>
        <p:blipFill>
          <a:blip r:embed="rId3"/>
          <a:stretch>
            <a:fillRect/>
          </a:stretch>
        </p:blipFill>
        <p:spPr>
          <a:xfrm>
            <a:off x="2133600" y="1313815"/>
            <a:ext cx="7741920" cy="4759325"/>
          </a:xfrm>
          <a:prstGeom prst="rect">
            <a:avLst/>
          </a:prstGeom>
        </p:spPr>
      </p:pic>
    </p:spTree>
    <p:custDataLst>
      <p:tags r:id="rId4"/>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custDataLst>
              <p:tags r:id="rId1"/>
            </p:custDataLst>
          </p:nvPr>
        </p:nvSpPr>
        <p:spPr/>
        <p:txBody>
          <a:bodyPr/>
          <a:p>
            <a:r>
              <a:rPr lang="en-US" altLang="zh-CN"/>
              <a:t>VAE</a:t>
            </a:r>
            <a:r>
              <a:rPr lang="zh-CN" altLang="en-US"/>
              <a:t>损失函数</a:t>
            </a:r>
            <a:r>
              <a:rPr lang="zh-CN" altLang="en-US"/>
              <a:t>构建</a:t>
            </a:r>
            <a:endParaRPr lang="zh-CN" altLang="en-US"/>
          </a:p>
        </p:txBody>
      </p:sp>
      <p:pic>
        <p:nvPicPr>
          <p:cNvPr id="4" name="图片 3"/>
          <p:cNvPicPr>
            <a:picLocks noChangeAspect="1"/>
          </p:cNvPicPr>
          <p:nvPr/>
        </p:nvPicPr>
        <p:blipFill>
          <a:blip r:embed="rId2"/>
          <a:stretch>
            <a:fillRect/>
          </a:stretch>
        </p:blipFill>
        <p:spPr>
          <a:xfrm>
            <a:off x="1050925" y="1480185"/>
            <a:ext cx="2238375" cy="466725"/>
          </a:xfrm>
          <a:prstGeom prst="rect">
            <a:avLst/>
          </a:prstGeom>
        </p:spPr>
      </p:pic>
      <p:sp>
        <p:nvSpPr>
          <p:cNvPr id="5" name="文本框 4"/>
          <p:cNvSpPr txBox="1"/>
          <p:nvPr/>
        </p:nvSpPr>
        <p:spPr>
          <a:xfrm>
            <a:off x="523875" y="1578610"/>
            <a:ext cx="10701655" cy="3692525"/>
          </a:xfrm>
          <a:prstGeom prst="rect">
            <a:avLst/>
          </a:prstGeom>
          <a:noFill/>
        </p:spPr>
        <p:txBody>
          <a:bodyPr wrap="square" rtlCol="0">
            <a:spAutoFit/>
          </a:bodyPr>
          <a:p>
            <a:r>
              <a:rPr lang="zh-CN" altLang="en-US"/>
              <a:t>对于</a:t>
            </a:r>
            <a:r>
              <a:rPr lang="en-US" altLang="zh-CN"/>
              <a:t>                                  </a:t>
            </a:r>
            <a:r>
              <a:rPr lang="zh-CN" altLang="en-US"/>
              <a:t>从</a:t>
            </a:r>
            <a:r>
              <a:rPr lang="en-US" altLang="zh-CN"/>
              <a:t>p(z)</a:t>
            </a:r>
            <a:r>
              <a:rPr lang="zh-CN" altLang="en-US"/>
              <a:t>里采样的大部分</a:t>
            </a:r>
            <a:r>
              <a:rPr lang="en-US" altLang="zh-CN"/>
              <a:t> z</a:t>
            </a:r>
            <a:r>
              <a:rPr lang="zh-CN" altLang="en-US"/>
              <a:t>，对于</a:t>
            </a:r>
            <a:r>
              <a:rPr lang="en-US" altLang="zh-CN"/>
              <a:t> P(X) </a:t>
            </a:r>
            <a:r>
              <a:rPr lang="zh-CN" altLang="en-US"/>
              <a:t>的计算都没有贡献，也就是它们的</a:t>
            </a:r>
            <a:r>
              <a:rPr lang="en-US" altLang="zh-CN"/>
              <a:t> P(z|X) </a:t>
            </a:r>
            <a:r>
              <a:rPr lang="zh-CN" altLang="en-US"/>
              <a:t>都近乎为</a:t>
            </a:r>
            <a:r>
              <a:rPr lang="en-US" altLang="zh-CN"/>
              <a:t>0</a:t>
            </a:r>
            <a:r>
              <a:rPr lang="zh-CN" altLang="en-US"/>
              <a:t>，</a:t>
            </a:r>
            <a:r>
              <a:rPr lang="zh-CN" altLang="en-US"/>
              <a:t>和当前样本</a:t>
            </a:r>
            <a:r>
              <a:rPr lang="en-US" altLang="zh-CN"/>
              <a:t> X </a:t>
            </a:r>
            <a:r>
              <a:rPr lang="zh-CN" altLang="en-US"/>
              <a:t>几乎没有关联，贡献可以忽略。因此，我们只需要关注那些真正能生成</a:t>
            </a:r>
            <a:r>
              <a:rPr lang="en-US" altLang="zh-CN"/>
              <a:t> X</a:t>
            </a:r>
            <a:r>
              <a:rPr lang="zh-CN" altLang="en-US"/>
              <a:t>（即让</a:t>
            </a:r>
            <a:r>
              <a:rPr lang="en-US" altLang="zh-CN"/>
              <a:t> p(X</a:t>
            </a:r>
            <a:r>
              <a:rPr lang="en-US" altLang="zh-CN"/>
              <a:t>|z) </a:t>
            </a:r>
            <a:r>
              <a:rPr lang="zh-CN" altLang="en-US"/>
              <a:t>较大）的少部分</a:t>
            </a:r>
            <a:r>
              <a:rPr lang="en-US" altLang="zh-CN"/>
              <a:t> z</a:t>
            </a:r>
            <a:r>
              <a:rPr lang="zh-CN" altLang="en-US"/>
              <a:t>。</a:t>
            </a:r>
            <a:endParaRPr lang="zh-CN" altLang="en-US"/>
          </a:p>
          <a:p>
            <a:endParaRPr lang="zh-CN" altLang="en-US"/>
          </a:p>
          <a:p>
            <a:r>
              <a:rPr lang="zh-CN" altLang="en-US"/>
              <a:t>如何找到那部分有用的</a:t>
            </a:r>
            <a:r>
              <a:rPr lang="en-US" altLang="zh-CN"/>
              <a:t>z</a:t>
            </a:r>
            <a:r>
              <a:rPr lang="zh-CN" altLang="en-US"/>
              <a:t>呢？最直接的想法是去计算模型真正的后验分布</a:t>
            </a:r>
            <a:r>
              <a:rPr lang="en-US" altLang="zh-CN"/>
              <a:t>  </a:t>
            </a:r>
            <a:endParaRPr lang="en-US" altLang="zh-CN"/>
          </a:p>
          <a:p>
            <a:r>
              <a:rPr lang="zh-CN" altLang="en-US"/>
              <a:t>但实际上，这个后验也是一个高维积分</a:t>
            </a:r>
            <a:r>
              <a:rPr lang="en-US" altLang="zh-CN"/>
              <a:t>——</a:t>
            </a:r>
            <a:r>
              <a:rPr lang="zh-CN" altLang="en-US"/>
              <a:t>同样难以解析、也难以直接采样。</a:t>
            </a:r>
            <a:endParaRPr lang="zh-CN" altLang="en-US"/>
          </a:p>
          <a:p>
            <a:endParaRPr lang="zh-CN" altLang="en-US"/>
          </a:p>
          <a:p>
            <a:r>
              <a:rPr lang="zh-CN" altLang="en-US"/>
              <a:t>于是，</a:t>
            </a:r>
            <a:r>
              <a:rPr lang="en-US" altLang="zh-CN"/>
              <a:t>VAE</a:t>
            </a:r>
            <a:r>
              <a:rPr lang="zh-CN" altLang="en-US"/>
              <a:t>引入了一个近似后验分布</a:t>
            </a:r>
            <a:r>
              <a:rPr lang="en-US" altLang="zh-CN"/>
              <a:t>q(z|X)</a:t>
            </a:r>
            <a:r>
              <a:rPr lang="zh-CN" altLang="en-US"/>
              <a:t>，来近似代替真实的后验分布</a:t>
            </a:r>
            <a:r>
              <a:rPr lang="en-US" altLang="zh-CN"/>
              <a:t>P(z|X)</a:t>
            </a:r>
            <a:r>
              <a:rPr lang="zh-CN" altLang="en-US"/>
              <a:t>。</a:t>
            </a:r>
            <a:endParaRPr lang="zh-CN" altLang="en-US"/>
          </a:p>
          <a:p>
            <a:r>
              <a:rPr lang="zh-CN" altLang="en-US"/>
              <a:t>通过可学习的网络让</a:t>
            </a:r>
            <a:r>
              <a:rPr lang="en-US" altLang="zh-CN">
                <a:sym typeface="+mn-ea"/>
              </a:rPr>
              <a:t>q(z|X)</a:t>
            </a:r>
            <a:r>
              <a:rPr lang="zh-CN" altLang="en-US">
                <a:sym typeface="+mn-ea"/>
              </a:rPr>
              <a:t>尽可能贴近</a:t>
            </a:r>
            <a:r>
              <a:rPr lang="en-US" altLang="zh-CN"/>
              <a:t> </a:t>
            </a:r>
            <a:r>
              <a:rPr lang="en-US" altLang="zh-CN">
                <a:sym typeface="+mn-ea"/>
              </a:rPr>
              <a:t>P(z|X)</a:t>
            </a:r>
            <a:r>
              <a:rPr lang="zh-CN" altLang="en-US">
                <a:sym typeface="+mn-ea"/>
              </a:rPr>
              <a:t>。</a:t>
            </a:r>
            <a:endParaRPr lang="zh-CN" altLang="en-US">
              <a:sym typeface="+mn-ea"/>
            </a:endParaRPr>
          </a:p>
          <a:p>
            <a:endParaRPr lang="zh-CN" altLang="en-US">
              <a:sym typeface="+mn-ea"/>
            </a:endParaRPr>
          </a:p>
          <a:p>
            <a:endParaRPr lang="en-US" altLang="zh-CN"/>
          </a:p>
          <a:p>
            <a:r>
              <a:rPr lang="zh-CN" altLang="en-US"/>
              <a:t>总结一句话就是：原本想做一个</a:t>
            </a:r>
            <a:r>
              <a:rPr lang="en-US" altLang="zh-CN"/>
              <a:t>“∫</a:t>
            </a:r>
            <a:r>
              <a:rPr lang="zh-CN" altLang="en-US"/>
              <a:t>所有</a:t>
            </a:r>
            <a:r>
              <a:rPr lang="en-US" altLang="zh-CN"/>
              <a:t> z”</a:t>
            </a:r>
            <a:r>
              <a:rPr lang="zh-CN" altLang="en-US"/>
              <a:t>的积分，计算量爆炸；变分方法先用网络学出一个</a:t>
            </a:r>
            <a:r>
              <a:rPr lang="en-US" altLang="zh-CN"/>
              <a:t>“</a:t>
            </a:r>
            <a:r>
              <a:rPr lang="zh-CN" altLang="en-US"/>
              <a:t>聚焦在高概率</a:t>
            </a:r>
            <a:r>
              <a:rPr lang="en-US" altLang="zh-CN"/>
              <a:t> z </a:t>
            </a:r>
            <a:r>
              <a:rPr lang="zh-CN" altLang="en-US"/>
              <a:t>区域</a:t>
            </a:r>
            <a:r>
              <a:rPr lang="en-US" altLang="zh-CN"/>
              <a:t>”</a:t>
            </a:r>
            <a:r>
              <a:rPr lang="zh-CN" altLang="en-US"/>
              <a:t>的分布</a:t>
            </a:r>
            <a:r>
              <a:rPr lang="en-US" altLang="zh-CN"/>
              <a:t> q(z|X)</a:t>
            </a:r>
            <a:r>
              <a:rPr lang="zh-CN" altLang="en-US"/>
              <a:t>，只在这部分</a:t>
            </a:r>
            <a:r>
              <a:rPr lang="en-US" altLang="zh-CN"/>
              <a:t> z </a:t>
            </a:r>
            <a:r>
              <a:rPr lang="zh-CN" altLang="en-US"/>
              <a:t>上做采样和计算，就能高效地逼近完整的</a:t>
            </a:r>
            <a:r>
              <a:rPr lang="en-US" altLang="zh-CN"/>
              <a:t> logp(X)</a:t>
            </a:r>
            <a:r>
              <a:rPr lang="zh-CN" altLang="en-US"/>
              <a:t>。</a:t>
            </a:r>
            <a:r>
              <a:rPr lang="en-US" altLang="zh-CN"/>
              <a:t>      </a:t>
            </a:r>
            <a:endParaRPr lang="zh-CN" altLang="en-US"/>
          </a:p>
        </p:txBody>
      </p:sp>
      <p:pic>
        <p:nvPicPr>
          <p:cNvPr id="3" name="图片 2"/>
          <p:cNvPicPr>
            <a:picLocks noChangeAspect="1"/>
          </p:cNvPicPr>
          <p:nvPr/>
        </p:nvPicPr>
        <p:blipFill>
          <a:blip r:embed="rId3"/>
          <a:stretch>
            <a:fillRect/>
          </a:stretch>
        </p:blipFill>
        <p:spPr>
          <a:xfrm>
            <a:off x="7999730" y="2397125"/>
            <a:ext cx="2162175" cy="590550"/>
          </a:xfrm>
          <a:prstGeom prst="rect">
            <a:avLst/>
          </a:prstGeom>
        </p:spPr>
      </p:pic>
    </p:spTree>
    <p:custDataLst>
      <p:tags r:id="rId4"/>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2.xml><?xml version="1.0" encoding="utf-8"?>
<p:tagLst xmlns:p="http://schemas.openxmlformats.org/presentationml/2006/main">
  <p:tag name="KSO_WM_BEAUTIFY_FLAG" val="#wm#"/>
  <p:tag name="KSO_WM_TEMPLATE_CATEGORY" val="custom"/>
  <p:tag name="KSO_WM_TEMPLATE_INDEX" val="20205081"/>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p="http://schemas.openxmlformats.org/presentationml/2006/main">
  <p:tag name="KSO_WM_BEAUTIFY_FLAG" val="#wm#"/>
  <p:tag name="KSO_WM_TEMPLATE_CATEGORY" val="custom"/>
  <p:tag name="KSO_WM_TEMPLATE_INDEX" val="20205081"/>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8.xml><?xml version="1.0" encoding="utf-8"?>
<p:tagLst xmlns:p="http://schemas.openxmlformats.org/presentationml/2006/main">
  <p:tag name="KSO_WM_BEAUTIFY_FLAG" val="#wm#"/>
  <p:tag name="KSO_WM_TEMPLATE_CATEGORY" val="custom"/>
  <p:tag name="KSO_WM_TEMPLATE_INDEX" val="20205081"/>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p="http://schemas.openxmlformats.org/presentationml/2006/main">
  <p:tag name="KSO_WM_BEAUTIFY_FLAG" val="#wm#"/>
  <p:tag name="KSO_WM_TEMPLATE_CATEGORY" val="custom"/>
  <p:tag name="KSO_WM_TEMPLATE_INDEX" val="20205081"/>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p="http://schemas.openxmlformats.org/presentationml/2006/main">
  <p:tag name="KSO_WM_BEAUTIFY_FLAG" val="#wm#"/>
  <p:tag name="KSO_WM_TEMPLATE_CATEGORY" val="custom"/>
  <p:tag name="KSO_WM_TEMPLATE_INDEX" val="20205081"/>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6.xml><?xml version="1.0" encoding="utf-8"?>
<p:tagLst xmlns:p="http://schemas.openxmlformats.org/presentationml/2006/main">
  <p:tag name="KSO_WM_BEAUTIFY_FLAG" val="#wm#"/>
  <p:tag name="KSO_WM_TEMPLATE_CATEGORY" val="custom"/>
  <p:tag name="KSO_WM_TEMPLATE_INDEX" val="20205081"/>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p="http://schemas.openxmlformats.org/presentationml/2006/main">
  <p:tag name="KSO_WM_BEAUTIFY_FLAG" val="#wm#"/>
  <p:tag name="KSO_WM_TEMPLATE_CATEGORY" val="custom"/>
  <p:tag name="KSO_WM_TEMPLATE_INDEX" val="20205081"/>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2.xml><?xml version="1.0" encoding="utf-8"?>
<p:tagLst xmlns:p="http://schemas.openxmlformats.org/presentationml/2006/main">
  <p:tag name="KSO_WM_BEAUTIFY_FLAG" val="#wm#"/>
  <p:tag name="KSO_WM_TEMPLATE_CATEGORY" val="custom"/>
  <p:tag name="KSO_WM_TEMPLATE_INDEX" val="20205081"/>
</p:tagLst>
</file>

<file path=ppt/tags/tag1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p="http://schemas.openxmlformats.org/presentationml/2006/main">
  <p:tag name="KSO_WM_BEAUTIFY_FLAG" val="#wm#"/>
  <p:tag name="KSO_WM_TEMPLATE_CATEGORY" val="custom"/>
  <p:tag name="KSO_WM_TEMPLATE_INDEX" val="20205081"/>
</p:tagLst>
</file>

<file path=ppt/tags/tag1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8.xml><?xml version="1.0" encoding="utf-8"?>
<p:tagLst xmlns:p="http://schemas.openxmlformats.org/presentationml/2006/main">
  <p:tag name="KSO_WM_BEAUTIFY_FLAG" val="#wm#"/>
  <p:tag name="KSO_WM_TEMPLATE_CATEGORY" val="custom"/>
  <p:tag name="KSO_WM_TEMPLATE_INDEX" val="20205081"/>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111"/>
  <p:tag name="KSO_WM_UNIT_HIGHLIGHT" val="0"/>
  <p:tag name="KSO_WM_UNIT_COMPATIBLE" val="0"/>
  <p:tag name="KSO_WM_UNIT_DIAGRAM_ISNUMVISUAL" val="0"/>
  <p:tag name="KSO_WM_UNIT_DIAGRAM_ISREFERUNIT" val="0"/>
  <p:tag name="KSO_WM_UNIT_TYPE" val="b"/>
  <p:tag name="KSO_WM_UNIT_INDEX" val="1"/>
  <p:tag name="KSO_WM_UNIT_ID" val="custom20205081_1*b*1"/>
  <p:tag name="KSO_WM_TEMPLATE_CATEGORY" val="custom"/>
  <p:tag name="KSO_WM_TEMPLATE_INDEX" val="20205081"/>
  <p:tag name="KSO_WM_UNIT_LAYERLEVEL" val="1"/>
  <p:tag name="KSO_WM_TAG_VERSION" val="1.0"/>
  <p:tag name="KSO_WM_BEAUTIFY_FLAG" val="#wm#"/>
</p:tagLst>
</file>

<file path=ppt/tags/tag65.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p="http://schemas.openxmlformats.org/presentationml/2006/main">
  <p:tag name="KSO_WM_BEAUTIFY_FLAG" val="#wm#"/>
  <p:tag name="KSO_WM_TEMPLATE_CATEGORY" val="custom"/>
  <p:tag name="KSO_WM_TEMPLATE_INDEX" val="20205081"/>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p="http://schemas.openxmlformats.org/presentationml/2006/main">
  <p:tag name="KSO_WM_BEAUTIFY_FLAG" val="#wm#"/>
  <p:tag name="KSO_WM_TEMPLATE_CATEGORY" val="custom"/>
  <p:tag name="KSO_WM_TEMPLATE_INDEX" val="20205081"/>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p="http://schemas.openxmlformats.org/presentationml/2006/main">
  <p:tag name="KSO_WM_BEAUTIFY_FLAG" val="#wm#"/>
  <p:tag name="KSO_WM_TEMPLATE_CATEGORY" val="custom"/>
  <p:tag name="KSO_WM_TEMPLATE_INDEX" val="20205081"/>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p="http://schemas.openxmlformats.org/presentationml/2006/main">
  <p:tag name="KSO_WM_BEAUTIFY_FLAG" val="#wm#"/>
  <p:tag name="KSO_WM_TEMPLATE_CATEGORY" val="custom"/>
  <p:tag name="KSO_WM_TEMPLATE_INDEX" val="20205081"/>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6.xml><?xml version="1.0" encoding="utf-8"?>
<p:tagLst xmlns:p="http://schemas.openxmlformats.org/presentationml/2006/main">
  <p:tag name="KSO_WM_BEAUTIFY_FLAG" val="#wm#"/>
  <p:tag name="KSO_WM_TEMPLATE_CATEGORY" val="custom"/>
  <p:tag name="KSO_WM_TEMPLATE_INDEX" val="20205081"/>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6662</Words>
  <Application>WPS 演示</Application>
  <PresentationFormat>宽屏</PresentationFormat>
  <Paragraphs>222</Paragraphs>
  <Slides>24</Slides>
  <Notes>4</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24</vt:i4>
      </vt:variant>
    </vt:vector>
  </HeadingPairs>
  <TitlesOfParts>
    <vt:vector size="32" baseType="lpstr">
      <vt:lpstr>Arial</vt:lpstr>
      <vt:lpstr>宋体</vt:lpstr>
      <vt:lpstr>Wingdings</vt:lpstr>
      <vt:lpstr>Wingdings</vt:lpstr>
      <vt:lpstr>微软雅黑</vt:lpstr>
      <vt:lpstr>Arial Unicode MS</vt:lpstr>
      <vt:lpstr>Calibri</vt:lpstr>
      <vt:lpstr>WPS</vt:lpstr>
      <vt:lpstr>factor-VAE模型</vt:lpstr>
      <vt:lpstr>VAE模型概念</vt:lpstr>
      <vt:lpstr>从AE到VAE</vt:lpstr>
      <vt:lpstr>从AE到VAE</vt:lpstr>
      <vt:lpstr>概率分布的作用</vt:lpstr>
      <vt:lpstr>为什么要用高斯分布</vt:lpstr>
      <vt:lpstr>VAE模型原理</vt:lpstr>
      <vt:lpstr>VAE模型架构</vt:lpstr>
      <vt:lpstr>VAE损失函数构建</vt:lpstr>
      <vt:lpstr>数学推导过程</vt:lpstr>
      <vt:lpstr>ELBO的求解过程</vt:lpstr>
      <vt:lpstr>重参数技巧</vt:lpstr>
      <vt:lpstr>重参数技巧</vt:lpstr>
      <vt:lpstr>VAE模型总结</vt:lpstr>
      <vt:lpstr>VAE模型的局限性</vt:lpstr>
      <vt:lpstr>后续模型的改进</vt:lpstr>
      <vt:lpstr>后续模型的改进</vt:lpstr>
      <vt:lpstr>factor-VAE原理</vt:lpstr>
      <vt:lpstr>模型架构</vt:lpstr>
      <vt:lpstr>损失函数</vt:lpstr>
      <vt:lpstr>打乱维度</vt:lpstr>
      <vt:lpstr>factor-VAE解耦机制</vt:lpstr>
      <vt:lpstr>factor-VAE可控生成机制</vt:lpstr>
      <vt:lpstr>解耦程度的定量评估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Administrator</dc:creator>
  <cp:lastModifiedBy>给我EDC一个面子</cp:lastModifiedBy>
  <cp:revision>174</cp:revision>
  <dcterms:created xsi:type="dcterms:W3CDTF">2019-06-19T02:08:00Z</dcterms:created>
  <dcterms:modified xsi:type="dcterms:W3CDTF">2025-07-24T08:16:06Z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2052-12.1.0.21915</vt:lpwstr>
  </property>
  <property fmtid="{D5CDD505-2E9C-101B-9397-08002B2CF9AE}" pid="3" name="ICV">
    <vt:lpwstr>8E757D3571A4473FA555BE1819165503_11</vt:lpwstr>
  </property>
</Properties>
</file>